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57" r:id="rId6"/>
    <p:sldId id="264" r:id="rId7"/>
    <p:sldId id="270" r:id="rId8"/>
    <p:sldId id="271" r:id="rId9"/>
    <p:sldId id="272" r:id="rId10"/>
    <p:sldId id="273" r:id="rId11"/>
    <p:sldId id="277" r:id="rId12"/>
    <p:sldId id="269" r:id="rId13"/>
    <p:sldId id="275" r:id="rId14"/>
    <p:sldId id="276" r:id="rId15"/>
    <p:sldId id="274" r:id="rId16"/>
    <p:sldId id="279" r:id="rId17"/>
    <p:sldId id="282" r:id="rId18"/>
    <p:sldId id="278" r:id="rId19"/>
    <p:sldId id="287" r:id="rId20"/>
    <p:sldId id="283" r:id="rId21"/>
    <p:sldId id="291" r:id="rId22"/>
    <p:sldId id="280" r:id="rId23"/>
    <p:sldId id="284" r:id="rId24"/>
    <p:sldId id="281" r:id="rId25"/>
    <p:sldId id="289" r:id="rId26"/>
    <p:sldId id="288" r:id="rId27"/>
    <p:sldId id="292" r:id="rId28"/>
    <p:sldId id="290" r:id="rId29"/>
    <p:sldId id="286" r:id="rId30"/>
    <p:sldId id="296" r:id="rId31"/>
    <p:sldId id="293" r:id="rId32"/>
    <p:sldId id="295" r:id="rId33"/>
    <p:sldId id="294" r:id="rId34"/>
    <p:sldId id="297" r:id="rId35"/>
    <p:sldId id="298" r:id="rId36"/>
    <p:sldId id="299" r:id="rId3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8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43DEC388-69C3-41CE-836D-8CADE66F758F}" type="datetime1">
              <a:rPr lang="fr-FR" smtClean="0"/>
              <a:pPr algn="r" rtl="0"/>
              <a:t>16/09/2024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E31375A4-56A4-47D6-9801-1991572033F7}" type="slidenum">
              <a:rPr lang="fr-FR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3CF334A0-7817-44BF-BE74-0C1D60A40209}" type="datetime1">
              <a:rPr lang="fr-FR" smtClean="0"/>
              <a:pPr/>
              <a:t>16/09/2024</a:t>
            </a:fld>
            <a:endParaRPr lang="fr-FR" dirty="0"/>
          </a:p>
        </p:txBody>
      </p:sp>
      <p:sp>
        <p:nvSpPr>
          <p:cNvPr id="4" name="Espace réservé de l’image des diapositives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75A4-56A4-47D6-9801-1991572033F7}" type="slidenum">
              <a:rPr lang="fr-FR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5061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Rectangle 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A93682C-1666-439C-B1F6-2324BA8BDEE9}" type="datetime1">
              <a:rPr lang="fr-FR" smtClean="0"/>
              <a:pPr/>
              <a:t>16/09/2024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1" name="Image 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5AC62B6-9765-4D0D-A062-B6261D408591}" type="datetime1">
              <a:rPr lang="fr-FR" smtClean="0"/>
              <a:pPr/>
              <a:t>16/09/2024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5560E40-E96F-4F90-B177-9CA529868AE7}" type="datetime1">
              <a:rPr lang="fr-FR" smtClean="0"/>
              <a:pPr/>
              <a:t>16/09/2024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95D8A20-D5AA-4EBF-82E0-3620BEFE5662}" type="datetime1">
              <a:rPr lang="fr-FR" smtClean="0"/>
              <a:pPr/>
              <a:t>16/09/2024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7" name="Groupe 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Connecteur droit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 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1DB54D6-28DC-40C0-8824-32CC37999B83}" type="datetime1">
              <a:rPr lang="fr-FR" smtClean="0"/>
              <a:pPr/>
              <a:t>16/09/2024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 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Connecteur droit 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 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e 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Connecteur droit 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 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Rectangle 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pic>
        <p:nvPicPr>
          <p:cNvPr id="10" name="Image 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Espace réservé d’image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9" name="Texte d’instructions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fr-FR" sz="1200" b="1" i="1" noProof="0" dirty="0" smtClean="0">
                <a:latin typeface="Arial" pitchFamily="34" charset="0"/>
                <a:cs typeface="Arial" pitchFamily="34" charset="0"/>
              </a:rPr>
              <a:t>REMARQUE :</a:t>
            </a:r>
          </a:p>
          <a:p>
            <a:pPr rtl="0"/>
            <a:r>
              <a:rPr lang="fr-FR" sz="1200" i="1" noProof="0" dirty="0" smtClean="0">
                <a:latin typeface="Arial" pitchFamily="34" charset="0"/>
                <a:cs typeface="Arial" pitchFamily="34" charset="0"/>
              </a:rPr>
              <a:t>Pour remplacer l’image sur cette diapositive, sélectionnez-la et supprimez-la. Cliquez ensuite sur l’icône Images dans l’espace réservé pour insérer votre image.</a:t>
            </a:r>
            <a:endParaRPr lang="fr-FR" sz="1200" i="1" noProof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 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e 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Connecteur droit 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 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 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grpSp>
          <p:nvGrpSpPr>
            <p:cNvPr id="11" name="Groupe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Connecteur droit 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 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fr-FR" dirty="0" smtClean="0"/>
              <a:t>​</a:t>
            </a:r>
            <a:fld id="{FF5F1CE1-2D83-4710-B005-E03A94773F54}" type="datetime1">
              <a:rPr lang="fr-FR" smtClean="0"/>
              <a:pPr/>
              <a:t>16/09/2024</a:t>
            </a:fld>
            <a:r>
              <a:rPr lang="fr-FR" dirty="0" smtClean="0"/>
              <a:t>​</a:t>
            </a:r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 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3CC60CA-F5F0-431E-AD16-DA84336EFE3A}" type="datetime1">
              <a:rPr lang="fr-FR" smtClean="0"/>
              <a:pPr/>
              <a:t>16/09/2024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7571E30-3F8C-45A0-A97D-32FEE21AD3FE}" type="datetime1">
              <a:rPr lang="fr-FR" smtClean="0"/>
              <a:pPr/>
              <a:t>16/09/2024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53E571F-D862-4C44-826E-B0273097C3EE}" type="datetime1">
              <a:rPr lang="fr-FR" smtClean="0"/>
              <a:pPr/>
              <a:t>16/09/2024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A5EA7CD-A54C-4044-94F4-AD92C5338D2B}" type="datetime1">
              <a:rPr lang="fr-FR" smtClean="0"/>
              <a:pPr/>
              <a:t>16/09/2024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214D363-38EB-4EFE-A4CB-9D469BC54DCB}" type="datetime1">
              <a:rPr lang="fr-FR" smtClean="0"/>
              <a:pPr/>
              <a:t>16/09/2024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</a:p>
          <a:p>
            <a:pPr lvl="5" rtl="0"/>
            <a:r>
              <a:rPr lang="fr-FR" noProof="0" dirty="0" smtClean="0"/>
              <a:t>Sixième niveau</a:t>
            </a:r>
          </a:p>
          <a:p>
            <a:pPr lvl="6" rtl="0"/>
            <a:r>
              <a:rPr lang="fr-FR" noProof="0" dirty="0" smtClean="0"/>
              <a:t>Septième niveau</a:t>
            </a:r>
          </a:p>
          <a:p>
            <a:pPr lvl="7" rtl="0"/>
            <a:r>
              <a:rPr lang="fr-FR" noProof="0" dirty="0" smtClean="0"/>
              <a:t>Huitième niveau</a:t>
            </a:r>
          </a:p>
          <a:p>
            <a:pPr lvl="8" rtl="0"/>
            <a:r>
              <a:rPr lang="fr-FR" noProof="0" dirty="0" smtClean="0"/>
              <a:t>Neuvième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 smtClean="0"/>
              <a:t>​</a:t>
            </a:r>
            <a:fld id="{B4D55279-C06B-4789-90C7-CDBF3CF07A5D}" type="datetime1">
              <a:rPr lang="fr-FR" smtClean="0"/>
              <a:pPr/>
              <a:t>16/09/2024</a:t>
            </a:fld>
            <a:r>
              <a:rPr lang="fr-FR" dirty="0" smtClean="0"/>
              <a:t>​</a:t>
            </a:r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15" name="Groupe 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Connecteur droit 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 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14.png"/><Relationship Id="rId16" Type="http://schemas.openxmlformats.org/officeDocument/2006/relationships/image" Target="../media/image42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36.jpeg"/><Relationship Id="rId19" Type="http://schemas.openxmlformats.org/officeDocument/2006/relationships/image" Target="../media/image45.png"/><Relationship Id="rId4" Type="http://schemas.openxmlformats.org/officeDocument/2006/relationships/image" Target="../media/image34.png"/><Relationship Id="rId9" Type="http://schemas.openxmlformats.org/officeDocument/2006/relationships/image" Target="../media/image21.pn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jp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5"/>
          <p:cNvSpPr>
            <a:spLocks noGrp="1"/>
          </p:cNvSpPr>
          <p:nvPr>
            <p:ph type="ctrTitle"/>
          </p:nvPr>
        </p:nvSpPr>
        <p:spPr>
          <a:xfrm>
            <a:off x="179294" y="2292094"/>
            <a:ext cx="6659656" cy="2219691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rtl="0"/>
            <a:r>
              <a:rPr lang="fr-FR" b="1" dirty="0" smtClean="0">
                <a:latin typeface="Bahnschrift" panose="020B0502040204020203" pitchFamily="34" charset="0"/>
              </a:rPr>
              <a:t>CULTURE DEVOPS: FACTEUR D’EFFICACITE</a:t>
            </a:r>
            <a:endParaRPr lang="fr-FR" b="1" dirty="0">
              <a:latin typeface="Bahnschrift" panose="020B0502040204020203" pitchFamily="34" charset="0"/>
            </a:endParaRPr>
          </a:p>
        </p:txBody>
      </p:sp>
      <p:sp>
        <p:nvSpPr>
          <p:cNvPr id="7" name="Sous-titre 6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 smtClean="0"/>
              <a:t>Cas d’application: Projet d’e-commerce</a:t>
            </a:r>
            <a:endParaRPr lang="fr-FR" dirty="0"/>
          </a:p>
        </p:txBody>
      </p:sp>
      <p:pic>
        <p:nvPicPr>
          <p:cNvPr id="3" name="Espace réservé pour une image  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1" r="23471"/>
          <a:stretch>
            <a:fillRect/>
          </a:stretch>
        </p:blipFill>
        <p:spPr/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026"/>
            <a:ext cx="1630261" cy="82494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8484" y="79512"/>
            <a:ext cx="2623516" cy="8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/>
          <p:cNvSpPr txBox="1"/>
          <p:nvPr/>
        </p:nvSpPr>
        <p:spPr>
          <a:xfrm>
            <a:off x="3672711" y="189756"/>
            <a:ext cx="451154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dirty="0" smtClean="0"/>
              <a:t>Les silos entre l’équipe de </a:t>
            </a:r>
            <a:r>
              <a:rPr lang="fr-CI" dirty="0"/>
              <a:t>D</a:t>
            </a:r>
            <a:r>
              <a:rPr lang="fr-CI" dirty="0" smtClean="0"/>
              <a:t>ev et les </a:t>
            </a:r>
            <a:r>
              <a:rPr lang="fr-CI" dirty="0" err="1" smtClean="0"/>
              <a:t>Ops</a:t>
            </a:r>
            <a:endParaRPr lang="fr-CI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173813" y="831274"/>
            <a:ext cx="11849414" cy="55166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22" y="1352706"/>
            <a:ext cx="4268450" cy="3268413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09" y="1194010"/>
            <a:ext cx="4820860" cy="3211735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68" y="4701484"/>
            <a:ext cx="293739" cy="295314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989971" y="4675031"/>
            <a:ext cx="5290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400" dirty="0"/>
              <a:t>D</a:t>
            </a:r>
            <a:r>
              <a:rPr lang="fr-CI" sz="1400" dirty="0" smtClean="0"/>
              <a:t>éveloppement fonctionnalités et tests (unitaires et intégrations)</a:t>
            </a:r>
            <a:endParaRPr lang="fr-CI" sz="1400" dirty="0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68" y="5077273"/>
            <a:ext cx="293739" cy="295314"/>
          </a:xfrm>
          <a:prstGeom prst="rect">
            <a:avLst/>
          </a:prstGeom>
        </p:spPr>
      </p:pic>
      <p:sp>
        <p:nvSpPr>
          <p:cNvPr id="32" name="ZoneTexte 31"/>
          <p:cNvSpPr txBox="1"/>
          <p:nvPr/>
        </p:nvSpPr>
        <p:spPr>
          <a:xfrm>
            <a:off x="989971" y="5050820"/>
            <a:ext cx="5290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400" dirty="0" smtClean="0"/>
              <a:t>Dépôt des images sur la </a:t>
            </a:r>
            <a:r>
              <a:rPr lang="fr-CI" sz="1400" dirty="0" err="1" smtClean="0"/>
              <a:t>registry</a:t>
            </a:r>
            <a:endParaRPr lang="fr-CI" sz="1400" dirty="0"/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68" y="5433795"/>
            <a:ext cx="293739" cy="295314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89969" y="5407342"/>
            <a:ext cx="5788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400" dirty="0" smtClean="0"/>
              <a:t>Sollicitation des </a:t>
            </a:r>
            <a:r>
              <a:rPr lang="fr-CI" sz="1400" dirty="0" err="1" smtClean="0"/>
              <a:t>Ops</a:t>
            </a:r>
            <a:r>
              <a:rPr lang="fr-CI" sz="1400" dirty="0" smtClean="0"/>
              <a:t> pour le déploiement sur l’environnement de test</a:t>
            </a:r>
            <a:endParaRPr lang="fr-CI" sz="1400" dirty="0"/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750" y="4647571"/>
            <a:ext cx="383587" cy="364784"/>
          </a:xfrm>
          <a:prstGeom prst="rect">
            <a:avLst/>
          </a:prstGeom>
        </p:spPr>
      </p:pic>
      <p:sp>
        <p:nvSpPr>
          <p:cNvPr id="36" name="ZoneTexte 35"/>
          <p:cNvSpPr txBox="1"/>
          <p:nvPr/>
        </p:nvSpPr>
        <p:spPr>
          <a:xfrm>
            <a:off x="7491894" y="4647571"/>
            <a:ext cx="42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400" dirty="0" smtClean="0"/>
              <a:t>Mise en place et maintenance des environnements</a:t>
            </a:r>
            <a:endParaRPr lang="fr-CI" sz="1400" dirty="0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750" y="5040669"/>
            <a:ext cx="383587" cy="36478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7491893" y="5040669"/>
            <a:ext cx="447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400" dirty="0" smtClean="0"/>
              <a:t>Garant de la politique sécuritaire des environnements</a:t>
            </a:r>
            <a:endParaRPr lang="fr-CI" sz="1400" dirty="0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750" y="5422737"/>
            <a:ext cx="383587" cy="364784"/>
          </a:xfrm>
          <a:prstGeom prst="rect">
            <a:avLst/>
          </a:prstGeom>
        </p:spPr>
      </p:pic>
      <p:sp>
        <p:nvSpPr>
          <p:cNvPr id="43" name="ZoneTexte 42"/>
          <p:cNvSpPr txBox="1"/>
          <p:nvPr/>
        </p:nvSpPr>
        <p:spPr>
          <a:xfrm>
            <a:off x="7491894" y="5422737"/>
            <a:ext cx="42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400" dirty="0" smtClean="0"/>
              <a:t>Monitoring des ressources</a:t>
            </a:r>
            <a:endParaRPr lang="fr-CI" sz="1400" dirty="0"/>
          </a:p>
        </p:txBody>
      </p:sp>
      <p:sp>
        <p:nvSpPr>
          <p:cNvPr id="49" name="Rectangle à coins arrondis 48"/>
          <p:cNvSpPr/>
          <p:nvPr/>
        </p:nvSpPr>
        <p:spPr>
          <a:xfrm>
            <a:off x="6615730" y="1639874"/>
            <a:ext cx="427416" cy="470802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MUR</a:t>
            </a:r>
          </a:p>
          <a:p>
            <a:pPr algn="ctr"/>
            <a:endParaRPr lang="fr-CI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fr-CI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MUR</a:t>
            </a:r>
          </a:p>
          <a:p>
            <a:pPr algn="ctr"/>
            <a:endParaRPr lang="fr-CI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fr-CI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MUR</a:t>
            </a:r>
          </a:p>
          <a:p>
            <a:pPr algn="ctr"/>
            <a:endParaRPr lang="fr-CI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fr-CI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MUR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964826" y="1053699"/>
            <a:ext cx="3680271" cy="24182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dirty="0" smtClean="0"/>
              <a:t>EQUIPE DE DEV(Back &amp; Front)</a:t>
            </a:r>
            <a:endParaRPr lang="fr-CI" dirty="0"/>
          </a:p>
        </p:txBody>
      </p:sp>
      <p:sp>
        <p:nvSpPr>
          <p:cNvPr id="53" name="Rectangle 52"/>
          <p:cNvSpPr/>
          <p:nvPr/>
        </p:nvSpPr>
        <p:spPr>
          <a:xfrm>
            <a:off x="7420998" y="1068813"/>
            <a:ext cx="3680271" cy="24182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dirty="0" smtClean="0"/>
              <a:t>EQUIPE DES OPERATIONNELS</a:t>
            </a:r>
            <a:endParaRPr lang="fr-CI" dirty="0"/>
          </a:p>
        </p:txBody>
      </p:sp>
      <p:pic>
        <p:nvPicPr>
          <p:cNvPr id="54" name="Imag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68" y="5765299"/>
            <a:ext cx="293739" cy="295314"/>
          </a:xfrm>
          <a:prstGeom prst="rect">
            <a:avLst/>
          </a:prstGeom>
        </p:spPr>
      </p:pic>
      <p:sp>
        <p:nvSpPr>
          <p:cNvPr id="55" name="ZoneTexte 54"/>
          <p:cNvSpPr txBox="1"/>
          <p:nvPr/>
        </p:nvSpPr>
        <p:spPr>
          <a:xfrm>
            <a:off x="989969" y="5738846"/>
            <a:ext cx="5788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400" dirty="0" smtClean="0"/>
              <a:t>Correction des anomalies et sollicitation des </a:t>
            </a:r>
            <a:r>
              <a:rPr lang="fr-CI" sz="1400" dirty="0" err="1" smtClean="0"/>
              <a:t>Ops</a:t>
            </a:r>
            <a:r>
              <a:rPr lang="fr-CI" sz="1400" dirty="0" smtClean="0"/>
              <a:t> pour déploiement</a:t>
            </a:r>
            <a:endParaRPr lang="fr-CI" sz="1400" dirty="0"/>
          </a:p>
        </p:txBody>
      </p:sp>
    </p:spTree>
    <p:extLst>
      <p:ext uri="{BB962C8B-B14F-4D97-AF65-F5344CB8AC3E}">
        <p14:creationId xmlns:p14="http://schemas.microsoft.com/office/powerpoint/2010/main" val="286050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30" grpId="0"/>
      <p:bldP spid="32" grpId="0"/>
      <p:bldP spid="34" grpId="0"/>
      <p:bldP spid="36" grpId="0"/>
      <p:bldP spid="41" grpId="0"/>
      <p:bldP spid="43" grpId="0"/>
      <p:bldP spid="49" grpId="0" animBg="1"/>
      <p:bldP spid="50" grpId="0" animBg="1"/>
      <p:bldP spid="53" grpId="0" animBg="1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2" y="-22671"/>
            <a:ext cx="6858000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05180" y="342525"/>
            <a:ext cx="1611112" cy="139559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259827" y="342525"/>
            <a:ext cx="367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- Retard dans les livraisons</a:t>
            </a:r>
            <a:endParaRPr lang="fr-CI" dirty="0"/>
          </a:p>
        </p:txBody>
      </p:sp>
      <p:sp>
        <p:nvSpPr>
          <p:cNvPr id="6" name="ZoneTexte 5"/>
          <p:cNvSpPr txBox="1"/>
          <p:nvPr/>
        </p:nvSpPr>
        <p:spPr>
          <a:xfrm>
            <a:off x="8290055" y="773276"/>
            <a:ext cx="367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- Sujet à des erreurs récurrentes</a:t>
            </a:r>
            <a:endParaRPr lang="fr-CI" dirty="0"/>
          </a:p>
        </p:txBody>
      </p:sp>
      <p:sp>
        <p:nvSpPr>
          <p:cNvPr id="7" name="ZoneTexte 6"/>
          <p:cNvSpPr txBox="1"/>
          <p:nvPr/>
        </p:nvSpPr>
        <p:spPr>
          <a:xfrm>
            <a:off x="8267384" y="1204027"/>
            <a:ext cx="367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- Cycles de développement longs</a:t>
            </a:r>
            <a:endParaRPr lang="fr-CI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10437" y="1957270"/>
            <a:ext cx="1368070" cy="136807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936847" y="1990042"/>
            <a:ext cx="463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   - Faible adaptabilité aux changements</a:t>
            </a:r>
            <a:endParaRPr lang="fr-CI" dirty="0"/>
          </a:p>
        </p:txBody>
      </p:sp>
      <p:sp>
        <p:nvSpPr>
          <p:cNvPr id="10" name="ZoneTexte 9"/>
          <p:cNvSpPr txBox="1"/>
          <p:nvPr/>
        </p:nvSpPr>
        <p:spPr>
          <a:xfrm>
            <a:off x="8290055" y="2594519"/>
            <a:ext cx="3793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- Augmentation des risques d’instabilités</a:t>
            </a:r>
            <a:endParaRPr lang="fr-CI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176" y="3720232"/>
            <a:ext cx="1387333" cy="1435672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8329098" y="4068736"/>
            <a:ext cx="189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- Coûts élevés</a:t>
            </a:r>
            <a:endParaRPr lang="fr-CI" dirty="0"/>
          </a:p>
        </p:txBody>
      </p:sp>
      <p:sp>
        <p:nvSpPr>
          <p:cNvPr id="13" name="ZoneTexte 12"/>
          <p:cNvSpPr txBox="1"/>
          <p:nvPr/>
        </p:nvSpPr>
        <p:spPr>
          <a:xfrm>
            <a:off x="8290055" y="4608260"/>
            <a:ext cx="237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- Budget non maitrisé</a:t>
            </a:r>
            <a:endParaRPr lang="fr-CI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57" y="5299846"/>
            <a:ext cx="2098558" cy="1404071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8360015" y="5817215"/>
            <a:ext cx="275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- Client insatisfait</a:t>
            </a:r>
            <a:endParaRPr lang="fr-CI" dirty="0"/>
          </a:p>
        </p:txBody>
      </p:sp>
    </p:spTree>
    <p:extLst>
      <p:ext uri="{BB962C8B-B14F-4D97-AF65-F5344CB8AC3E}">
        <p14:creationId xmlns:p14="http://schemas.microsoft.com/office/powerpoint/2010/main" val="4767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2" grpId="0"/>
      <p:bldP spid="13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466850"/>
            <a:ext cx="5600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4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427382" y="2395675"/>
            <a:ext cx="12092609" cy="175432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bliqueTopRight"/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fr-CI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          </a:t>
            </a:r>
            <a:r>
              <a:rPr lang="fr-CI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PRESENTATION TECHNIQUE DE LA SOLUTION</a:t>
            </a:r>
            <a:endParaRPr lang="fr-CI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58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238572" y="348924"/>
            <a:ext cx="512563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I" dirty="0" smtClean="0"/>
              <a:t>LA STACK TECHNIQUE DE LA SOLUTION</a:t>
            </a:r>
            <a:endParaRPr lang="fr-CI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48" y="1156227"/>
            <a:ext cx="1870143" cy="10519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09" y="1455822"/>
            <a:ext cx="1418884" cy="74491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551" y="1396401"/>
            <a:ext cx="1325359" cy="81178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133" y="2566411"/>
            <a:ext cx="1044777" cy="104477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768" y="2531104"/>
            <a:ext cx="1901125" cy="89264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874" y="2566411"/>
            <a:ext cx="1524152" cy="85733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88" y="3781975"/>
            <a:ext cx="970923" cy="81881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766" y="3930358"/>
            <a:ext cx="1113127" cy="695927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58" y="3930358"/>
            <a:ext cx="993915" cy="99391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71" y="5692447"/>
            <a:ext cx="1052267" cy="63136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630017" y="5401840"/>
            <a:ext cx="6352837" cy="121257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fr-CI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63" y="5473638"/>
            <a:ext cx="1035256" cy="109737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72" y="5465839"/>
            <a:ext cx="1382590" cy="111304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61" y="5427337"/>
            <a:ext cx="1630340" cy="114367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001" y="5434149"/>
            <a:ext cx="1595853" cy="113696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354" y="5243443"/>
            <a:ext cx="2100849" cy="141078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703" y="5434149"/>
            <a:ext cx="1687752" cy="86944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0" y="1386438"/>
            <a:ext cx="1518779" cy="1143482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9" y="3098347"/>
            <a:ext cx="1147759" cy="14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9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016" y="586409"/>
            <a:ext cx="8515557" cy="627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1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91276" y="1341782"/>
            <a:ext cx="3001617" cy="1222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dirty="0" smtClean="0"/>
              <a:t>Pipeline CI/CD</a:t>
            </a:r>
            <a:endParaRPr lang="fr-CI" dirty="0"/>
          </a:p>
        </p:txBody>
      </p:sp>
      <p:sp>
        <p:nvSpPr>
          <p:cNvPr id="6" name="Rectangle 5"/>
          <p:cNvSpPr/>
          <p:nvPr/>
        </p:nvSpPr>
        <p:spPr>
          <a:xfrm>
            <a:off x="298174" y="1341777"/>
            <a:ext cx="3001617" cy="1222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dirty="0" smtClean="0"/>
              <a:t>Infrastructure</a:t>
            </a:r>
            <a:endParaRPr lang="fr-CI" dirty="0"/>
          </a:p>
        </p:txBody>
      </p:sp>
      <p:sp>
        <p:nvSpPr>
          <p:cNvPr id="7" name="Rectangle 6"/>
          <p:cNvSpPr/>
          <p:nvPr/>
        </p:nvSpPr>
        <p:spPr>
          <a:xfrm>
            <a:off x="8925340" y="1351721"/>
            <a:ext cx="3001617" cy="1222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dirty="0" smtClean="0"/>
              <a:t>Monitoring</a:t>
            </a:r>
            <a:endParaRPr lang="fr-CI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555" y="3247870"/>
            <a:ext cx="1283390" cy="158200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5" y="3419653"/>
            <a:ext cx="1843087" cy="138765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17" y="3096222"/>
            <a:ext cx="3558209" cy="175623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593" y="4185702"/>
            <a:ext cx="723900" cy="66675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806" y="3357770"/>
            <a:ext cx="2405269" cy="1615217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1431235" y="397566"/>
            <a:ext cx="867807" cy="81500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sz="4400" b="1" dirty="0" smtClean="0"/>
              <a:t>1</a:t>
            </a:r>
            <a:endParaRPr lang="fr-CI" sz="4400" b="1" dirty="0"/>
          </a:p>
        </p:txBody>
      </p:sp>
      <p:sp>
        <p:nvSpPr>
          <p:cNvPr id="18" name="Ellipse 17"/>
          <p:cNvSpPr/>
          <p:nvPr/>
        </p:nvSpPr>
        <p:spPr>
          <a:xfrm>
            <a:off x="5797936" y="397565"/>
            <a:ext cx="867807" cy="81500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sz="4400" b="1" dirty="0"/>
              <a:t>2</a:t>
            </a:r>
          </a:p>
        </p:txBody>
      </p:sp>
      <p:sp>
        <p:nvSpPr>
          <p:cNvPr id="19" name="Ellipse 18"/>
          <p:cNvSpPr/>
          <p:nvPr/>
        </p:nvSpPr>
        <p:spPr>
          <a:xfrm>
            <a:off x="10128293" y="397565"/>
            <a:ext cx="867807" cy="81500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sz="4400" b="1" dirty="0"/>
              <a:t>3</a:t>
            </a:r>
          </a:p>
        </p:txBody>
      </p:sp>
      <p:sp>
        <p:nvSpPr>
          <p:cNvPr id="20" name="Flèche droite 19"/>
          <p:cNvSpPr/>
          <p:nvPr/>
        </p:nvSpPr>
        <p:spPr>
          <a:xfrm>
            <a:off x="3518455" y="1789045"/>
            <a:ext cx="914404" cy="477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21" name="Flèche droite 20"/>
          <p:cNvSpPr/>
          <p:nvPr/>
        </p:nvSpPr>
        <p:spPr>
          <a:xfrm>
            <a:off x="7856884" y="1714494"/>
            <a:ext cx="914404" cy="477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</p:spTree>
    <p:extLst>
      <p:ext uri="{BB962C8B-B14F-4D97-AF65-F5344CB8AC3E}">
        <p14:creationId xmlns:p14="http://schemas.microsoft.com/office/powerpoint/2010/main" val="411464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427382" y="2395675"/>
            <a:ext cx="12092609" cy="175432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bliqueTopRight"/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fr-CI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          </a:t>
            </a:r>
            <a:r>
              <a:rPr lang="fr-CI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IMPLEMENTATION DE LA SOLUTION</a:t>
            </a:r>
            <a:endParaRPr lang="fr-CI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2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43400" y="1630012"/>
            <a:ext cx="3001617" cy="1222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dirty="0" smtClean="0"/>
              <a:t>Infrastructure</a:t>
            </a:r>
            <a:endParaRPr lang="fr-CI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81" y="3536105"/>
            <a:ext cx="1283390" cy="15820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41" y="3707888"/>
            <a:ext cx="1843087" cy="1387652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5476461" y="685801"/>
            <a:ext cx="867807" cy="81500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sz="4400" b="1" dirty="0" smtClean="0"/>
              <a:t>1</a:t>
            </a:r>
            <a:endParaRPr lang="fr-CI" sz="4400" b="1" dirty="0"/>
          </a:p>
        </p:txBody>
      </p:sp>
    </p:spTree>
    <p:extLst>
      <p:ext uri="{BB962C8B-B14F-4D97-AF65-F5344CB8AC3E}">
        <p14:creationId xmlns:p14="http://schemas.microsoft.com/office/powerpoint/2010/main" val="155507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49" y="1319985"/>
            <a:ext cx="5760720" cy="4377055"/>
          </a:xfrm>
          <a:prstGeom prst="rect">
            <a:avLst/>
          </a:prstGeom>
        </p:spPr>
      </p:pic>
      <p:pic>
        <p:nvPicPr>
          <p:cNvPr id="4" name="Imag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66" y="1421530"/>
            <a:ext cx="5760720" cy="427551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26165" y="397565"/>
            <a:ext cx="5039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2800" b="1" dirty="0" smtClean="0"/>
              <a:t>Infrastructure avec </a:t>
            </a:r>
            <a:r>
              <a:rPr lang="fr-CI" sz="2800" b="1" dirty="0" err="1" smtClean="0"/>
              <a:t>Teraform</a:t>
            </a:r>
            <a:endParaRPr lang="fr-CI" sz="2800" b="1" dirty="0"/>
          </a:p>
        </p:txBody>
      </p:sp>
    </p:spTree>
    <p:extLst>
      <p:ext uri="{BB962C8B-B14F-4D97-AF65-F5344CB8AC3E}">
        <p14:creationId xmlns:p14="http://schemas.microsoft.com/office/powerpoint/2010/main" val="281432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 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104901" y="1511093"/>
            <a:ext cx="5653708" cy="46166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fr-CI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          INTRODUCTION ET CONTEXTE</a:t>
            </a:r>
            <a:endParaRPr lang="fr-CI" sz="2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" name="Flèche droite 3"/>
          <p:cNvSpPr/>
          <p:nvPr/>
        </p:nvSpPr>
        <p:spPr>
          <a:xfrm>
            <a:off x="1104900" y="1511093"/>
            <a:ext cx="574813" cy="53972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5" name="ZoneTexte 4"/>
          <p:cNvSpPr txBox="1"/>
          <p:nvPr/>
        </p:nvSpPr>
        <p:spPr>
          <a:xfrm>
            <a:off x="2499691" y="2173355"/>
            <a:ext cx="83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Présentation des défis rencontrés dans la mise en production d’un logiciel</a:t>
            </a:r>
            <a:endParaRPr lang="fr-CI" dirty="0"/>
          </a:p>
        </p:txBody>
      </p:sp>
      <p:sp>
        <p:nvSpPr>
          <p:cNvPr id="8" name="ZoneTexte 7"/>
          <p:cNvSpPr txBox="1"/>
          <p:nvPr/>
        </p:nvSpPr>
        <p:spPr>
          <a:xfrm>
            <a:off x="2534478" y="2654221"/>
            <a:ext cx="805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Présentation de la culture </a:t>
            </a:r>
            <a:r>
              <a:rPr lang="fr-CI" dirty="0" err="1" smtClean="0"/>
              <a:t>DevOps</a:t>
            </a:r>
            <a:r>
              <a:rPr lang="fr-CI" dirty="0" smtClean="0"/>
              <a:t> et son utilité pour un projet e-commerce</a:t>
            </a:r>
            <a:endParaRPr lang="fr-CI" dirty="0"/>
          </a:p>
        </p:txBody>
      </p:sp>
      <p:sp>
        <p:nvSpPr>
          <p:cNvPr id="6" name="Chevron 5"/>
          <p:cNvSpPr/>
          <p:nvPr/>
        </p:nvSpPr>
        <p:spPr>
          <a:xfrm>
            <a:off x="2171700" y="2252868"/>
            <a:ext cx="238539" cy="28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2206487" y="2654221"/>
            <a:ext cx="238539" cy="28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104900" y="3300064"/>
            <a:ext cx="5653708" cy="46166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fr-CI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          ANALYSE DE L’EXISTANT</a:t>
            </a:r>
            <a:endParaRPr lang="fr-CI" sz="2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2" name="Flèche droite 11"/>
          <p:cNvSpPr/>
          <p:nvPr/>
        </p:nvSpPr>
        <p:spPr>
          <a:xfrm>
            <a:off x="1104900" y="3222005"/>
            <a:ext cx="574813" cy="53972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15" name="ZoneTexte 14"/>
          <p:cNvSpPr txBox="1"/>
          <p:nvPr/>
        </p:nvSpPr>
        <p:spPr>
          <a:xfrm>
            <a:off x="2569265" y="3902014"/>
            <a:ext cx="83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Présentation de la structure du projet</a:t>
            </a:r>
            <a:endParaRPr lang="fr-CI" dirty="0"/>
          </a:p>
        </p:txBody>
      </p:sp>
      <p:sp>
        <p:nvSpPr>
          <p:cNvPr id="16" name="Chevron 15"/>
          <p:cNvSpPr/>
          <p:nvPr/>
        </p:nvSpPr>
        <p:spPr>
          <a:xfrm>
            <a:off x="2241274" y="3902014"/>
            <a:ext cx="238539" cy="28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chemeClr val="tx1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569265" y="4293817"/>
            <a:ext cx="83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Les limites et leurs impacts sur l'efficacité de l’équipe</a:t>
            </a:r>
            <a:endParaRPr lang="fr-CI" dirty="0"/>
          </a:p>
        </p:txBody>
      </p:sp>
      <p:sp>
        <p:nvSpPr>
          <p:cNvPr id="18" name="Chevron 17"/>
          <p:cNvSpPr/>
          <p:nvPr/>
        </p:nvSpPr>
        <p:spPr>
          <a:xfrm>
            <a:off x="2206487" y="4333573"/>
            <a:ext cx="238539" cy="28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chemeClr val="tx1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214230" y="4883219"/>
            <a:ext cx="7104821" cy="46166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fr-CI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          ANALYSE DE LA SOLUTION PROPOSEE</a:t>
            </a:r>
            <a:endParaRPr lang="fr-CI" sz="2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20" name="Flèche droite 19"/>
          <p:cNvSpPr/>
          <p:nvPr/>
        </p:nvSpPr>
        <p:spPr>
          <a:xfrm>
            <a:off x="1214231" y="4805160"/>
            <a:ext cx="574813" cy="53972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21" name="ZoneTexte 20"/>
          <p:cNvSpPr txBox="1"/>
          <p:nvPr/>
        </p:nvSpPr>
        <p:spPr>
          <a:xfrm>
            <a:off x="2410239" y="5446007"/>
            <a:ext cx="83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Mise en de pipeline CI/CD automatisé avec des de </a:t>
            </a:r>
            <a:r>
              <a:rPr lang="fr-CI" dirty="0" err="1" smtClean="0"/>
              <a:t>DevOps</a:t>
            </a:r>
            <a:endParaRPr lang="fr-CI" dirty="0"/>
          </a:p>
        </p:txBody>
      </p:sp>
      <p:sp>
        <p:nvSpPr>
          <p:cNvPr id="22" name="Chevron 21"/>
          <p:cNvSpPr/>
          <p:nvPr/>
        </p:nvSpPr>
        <p:spPr>
          <a:xfrm>
            <a:off x="2161760" y="5446007"/>
            <a:ext cx="238539" cy="28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 animBg="1"/>
      <p:bldP spid="5" grpId="0"/>
      <p:bldP spid="8" grpId="0"/>
      <p:bldP spid="6" grpId="0" animBg="1"/>
      <p:bldP spid="10" grpId="0" animBg="1"/>
      <p:bldP spid="11" grpId="0"/>
      <p:bldP spid="12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/>
          <p:nvPr/>
        </p:nvPicPr>
        <p:blipFill>
          <a:blip r:embed="rId2"/>
          <a:stretch>
            <a:fillRect/>
          </a:stretch>
        </p:blipFill>
        <p:spPr>
          <a:xfrm>
            <a:off x="8557591" y="69574"/>
            <a:ext cx="3170583" cy="6788426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 rotWithShape="1">
          <a:blip r:embed="rId3"/>
          <a:srcRect r="40712"/>
          <a:stretch/>
        </p:blipFill>
        <p:spPr bwMode="auto">
          <a:xfrm>
            <a:off x="2684974" y="1401418"/>
            <a:ext cx="4351930" cy="44726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b="34373"/>
          <a:stretch/>
        </p:blipFill>
        <p:spPr>
          <a:xfrm>
            <a:off x="1104651" y="688783"/>
            <a:ext cx="7046844" cy="255435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717236" y="1032086"/>
            <a:ext cx="210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b="1" dirty="0" smtClean="0"/>
              <a:t>Script </a:t>
            </a:r>
            <a:r>
              <a:rPr lang="fr-CI" b="1" dirty="0" err="1" smtClean="0"/>
              <a:t>térraform</a:t>
            </a:r>
            <a:endParaRPr lang="fr-CI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8666922" y="5406887"/>
            <a:ext cx="2077278" cy="8746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sp>
        <p:nvSpPr>
          <p:cNvPr id="12" name="ZoneTexte 11"/>
          <p:cNvSpPr txBox="1"/>
          <p:nvPr/>
        </p:nvSpPr>
        <p:spPr>
          <a:xfrm>
            <a:off x="1192696" y="147800"/>
            <a:ext cx="480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b="1" dirty="0" smtClean="0"/>
              <a:t>Fichier de configuration centralisée</a:t>
            </a:r>
            <a:endParaRPr lang="fr-CI" b="1" dirty="0"/>
          </a:p>
        </p:txBody>
      </p:sp>
    </p:spTree>
    <p:extLst>
      <p:ext uri="{BB962C8B-B14F-4D97-AF65-F5344CB8AC3E}">
        <p14:creationId xmlns:p14="http://schemas.microsoft.com/office/powerpoint/2010/main" val="113485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995530" y="228600"/>
            <a:ext cx="28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b="1" dirty="0" smtClean="0"/>
              <a:t>AVEC TERAFORM…</a:t>
            </a:r>
            <a:endParaRPr lang="fr-CI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" y="1228510"/>
            <a:ext cx="383587" cy="36478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95130" y="1228510"/>
            <a:ext cx="9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VPC</a:t>
            </a:r>
            <a:endParaRPr lang="fr-CI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" y="1864614"/>
            <a:ext cx="383587" cy="36478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95130" y="1864614"/>
            <a:ext cx="140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err="1" smtClean="0"/>
              <a:t>Subnets</a:t>
            </a:r>
            <a:endParaRPr lang="fr-CI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" y="2496170"/>
            <a:ext cx="383587" cy="364784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795130" y="2496170"/>
            <a:ext cx="268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Groupes de sécurité</a:t>
            </a:r>
            <a:endParaRPr lang="fr-CI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" y="3828857"/>
            <a:ext cx="383587" cy="364784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795130" y="3828857"/>
            <a:ext cx="268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Cluster EKS</a:t>
            </a:r>
            <a:endParaRPr lang="fr-CI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" y="3123178"/>
            <a:ext cx="383587" cy="364784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795130" y="3123178"/>
            <a:ext cx="268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Les rôles</a:t>
            </a:r>
            <a:endParaRPr lang="fr-CI" dirty="0"/>
          </a:p>
        </p:txBody>
      </p:sp>
      <p:sp>
        <p:nvSpPr>
          <p:cNvPr id="16" name="ZoneTexte 15"/>
          <p:cNvSpPr txBox="1"/>
          <p:nvPr/>
        </p:nvSpPr>
        <p:spPr>
          <a:xfrm>
            <a:off x="3866322" y="918201"/>
            <a:ext cx="2454965" cy="18928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1100" dirty="0"/>
              <a:t># VPC</a:t>
            </a:r>
          </a:p>
          <a:p>
            <a:r>
              <a:rPr lang="fr-CI" sz="1100" dirty="0"/>
              <a:t>resource "</a:t>
            </a:r>
            <a:r>
              <a:rPr lang="fr-CI" sz="1100" dirty="0" err="1"/>
              <a:t>aws_vpc</a:t>
            </a:r>
            <a:r>
              <a:rPr lang="fr-CI" sz="1100" dirty="0"/>
              <a:t>" "</a:t>
            </a:r>
            <a:r>
              <a:rPr lang="fr-CI" sz="1100" dirty="0" err="1"/>
              <a:t>main_vpc</a:t>
            </a:r>
            <a:r>
              <a:rPr lang="fr-CI" sz="1100" dirty="0"/>
              <a:t>" {</a:t>
            </a:r>
          </a:p>
          <a:p>
            <a:r>
              <a:rPr lang="fr-CI" sz="1100" dirty="0"/>
              <a:t>  </a:t>
            </a:r>
            <a:r>
              <a:rPr lang="fr-CI" sz="1100" dirty="0" err="1"/>
              <a:t>cidr_block</a:t>
            </a:r>
            <a:r>
              <a:rPr lang="fr-CI" sz="1100" dirty="0"/>
              <a:t>           = "10.0.0.0/16"</a:t>
            </a:r>
          </a:p>
          <a:p>
            <a:r>
              <a:rPr lang="fr-CI" sz="1100" dirty="0"/>
              <a:t>  </a:t>
            </a:r>
            <a:r>
              <a:rPr lang="fr-CI" sz="1100" dirty="0" err="1"/>
              <a:t>enable_dns_support</a:t>
            </a:r>
            <a:r>
              <a:rPr lang="fr-CI" sz="1100" dirty="0"/>
              <a:t>   = </a:t>
            </a:r>
            <a:r>
              <a:rPr lang="fr-CI" sz="1100" dirty="0" err="1"/>
              <a:t>true</a:t>
            </a:r>
            <a:endParaRPr lang="fr-CI" sz="1100" dirty="0"/>
          </a:p>
          <a:p>
            <a:r>
              <a:rPr lang="fr-CI" sz="1100" dirty="0"/>
              <a:t>  </a:t>
            </a:r>
            <a:r>
              <a:rPr lang="fr-CI" sz="1100" dirty="0" err="1"/>
              <a:t>enable_dns_hostnames</a:t>
            </a:r>
            <a:r>
              <a:rPr lang="fr-CI" sz="1100" dirty="0"/>
              <a:t> = </a:t>
            </a:r>
            <a:r>
              <a:rPr lang="fr-CI" sz="1100" dirty="0" err="1"/>
              <a:t>true</a:t>
            </a:r>
            <a:endParaRPr lang="fr-CI" sz="1100" dirty="0"/>
          </a:p>
          <a:p>
            <a:r>
              <a:rPr lang="fr-CI" sz="1100" dirty="0"/>
              <a:t>  tags = {</a:t>
            </a:r>
          </a:p>
          <a:p>
            <a:r>
              <a:rPr lang="fr-CI" sz="1100" dirty="0"/>
              <a:t>    Name = "infrastructure2024-vpc"</a:t>
            </a:r>
          </a:p>
          <a:p>
            <a:r>
              <a:rPr lang="fr-CI" sz="1100" dirty="0"/>
              <a:t>  }</a:t>
            </a:r>
          </a:p>
          <a:p>
            <a:r>
              <a:rPr lang="fr-CI" sz="1100" dirty="0"/>
              <a:t>}</a:t>
            </a:r>
          </a:p>
          <a:p>
            <a:endParaRPr lang="fr-CI" dirty="0"/>
          </a:p>
        </p:txBody>
      </p:sp>
      <p:sp>
        <p:nvSpPr>
          <p:cNvPr id="17" name="ZoneTexte 16"/>
          <p:cNvSpPr txBox="1"/>
          <p:nvPr/>
        </p:nvSpPr>
        <p:spPr>
          <a:xfrm>
            <a:off x="3866321" y="3247228"/>
            <a:ext cx="2454965" cy="195438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1100" dirty="0"/>
              <a:t># Sous-réseaux privés</a:t>
            </a:r>
          </a:p>
          <a:p>
            <a:r>
              <a:rPr lang="fr-CI" sz="1100" dirty="0"/>
              <a:t>resource "</a:t>
            </a:r>
            <a:r>
              <a:rPr lang="fr-CI" sz="1100" dirty="0" err="1"/>
              <a:t>aws_subnet</a:t>
            </a:r>
            <a:r>
              <a:rPr lang="fr-CI" sz="1100" dirty="0"/>
              <a:t>" "</a:t>
            </a:r>
            <a:r>
              <a:rPr lang="fr-CI" sz="1100" dirty="0" err="1"/>
              <a:t>private_subnet_a</a:t>
            </a:r>
            <a:r>
              <a:rPr lang="fr-CI" sz="1100" dirty="0"/>
              <a:t>" {</a:t>
            </a:r>
          </a:p>
          <a:p>
            <a:r>
              <a:rPr lang="fr-CI" sz="1100" dirty="0"/>
              <a:t>  </a:t>
            </a:r>
            <a:r>
              <a:rPr lang="fr-CI" sz="1100" dirty="0" err="1"/>
              <a:t>vpc_id</a:t>
            </a:r>
            <a:r>
              <a:rPr lang="fr-CI" sz="1100" dirty="0"/>
              <a:t>            = aws_vpc.main_vpc.id</a:t>
            </a:r>
          </a:p>
          <a:p>
            <a:r>
              <a:rPr lang="fr-CI" sz="1100" dirty="0"/>
              <a:t>  </a:t>
            </a:r>
            <a:r>
              <a:rPr lang="fr-CI" sz="1100" dirty="0" err="1"/>
              <a:t>cidr_block</a:t>
            </a:r>
            <a:r>
              <a:rPr lang="fr-CI" sz="1100" dirty="0"/>
              <a:t>        = "10.0.1.0/24"</a:t>
            </a:r>
          </a:p>
          <a:p>
            <a:r>
              <a:rPr lang="fr-CI" sz="1100" dirty="0"/>
              <a:t>  </a:t>
            </a:r>
            <a:r>
              <a:rPr lang="fr-CI" sz="1100" dirty="0" err="1"/>
              <a:t>availability_zone</a:t>
            </a:r>
            <a:r>
              <a:rPr lang="fr-CI" sz="1100" dirty="0"/>
              <a:t> = "eu-north-1a"</a:t>
            </a:r>
          </a:p>
          <a:p>
            <a:r>
              <a:rPr lang="fr-CI" sz="1100" dirty="0"/>
              <a:t>  tags = {</a:t>
            </a:r>
          </a:p>
          <a:p>
            <a:r>
              <a:rPr lang="fr-CI" sz="1100" dirty="0"/>
              <a:t>    Name = "</a:t>
            </a:r>
            <a:r>
              <a:rPr lang="fr-CI" sz="1100" dirty="0" err="1"/>
              <a:t>private</a:t>
            </a:r>
            <a:r>
              <a:rPr lang="fr-CI" sz="1100" dirty="0"/>
              <a:t>-</a:t>
            </a:r>
            <a:r>
              <a:rPr lang="fr-CI" sz="1100" dirty="0" err="1"/>
              <a:t>subnet</a:t>
            </a:r>
            <a:r>
              <a:rPr lang="fr-CI" sz="1100" dirty="0"/>
              <a:t>-a"</a:t>
            </a:r>
          </a:p>
          <a:p>
            <a:r>
              <a:rPr lang="fr-CI" sz="1100" dirty="0"/>
              <a:t>  }</a:t>
            </a:r>
          </a:p>
          <a:p>
            <a:r>
              <a:rPr lang="fr-CI" sz="1100" dirty="0" smtClean="0"/>
              <a:t>}</a:t>
            </a:r>
            <a:endParaRPr lang="fr-CI" sz="1100" dirty="0"/>
          </a:p>
        </p:txBody>
      </p:sp>
      <p:sp>
        <p:nvSpPr>
          <p:cNvPr id="18" name="ZoneTexte 17"/>
          <p:cNvSpPr txBox="1"/>
          <p:nvPr/>
        </p:nvSpPr>
        <p:spPr>
          <a:xfrm>
            <a:off x="6539948" y="918201"/>
            <a:ext cx="2454965" cy="18928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900" dirty="0"/>
              <a:t># Cluster EKS</a:t>
            </a:r>
          </a:p>
          <a:p>
            <a:r>
              <a:rPr lang="fr-CI" sz="900" dirty="0"/>
              <a:t>module "</a:t>
            </a:r>
            <a:r>
              <a:rPr lang="fr-CI" sz="900" dirty="0" err="1"/>
              <a:t>eks</a:t>
            </a:r>
            <a:r>
              <a:rPr lang="fr-CI" sz="900" dirty="0"/>
              <a:t>" {</a:t>
            </a:r>
          </a:p>
          <a:p>
            <a:r>
              <a:rPr lang="fr-CI" sz="900" dirty="0"/>
              <a:t>  source          = "</a:t>
            </a:r>
            <a:r>
              <a:rPr lang="fr-CI" sz="900" dirty="0" err="1"/>
              <a:t>terraform</a:t>
            </a:r>
            <a:r>
              <a:rPr lang="fr-CI" sz="900" dirty="0"/>
              <a:t>-</a:t>
            </a:r>
            <a:r>
              <a:rPr lang="fr-CI" sz="900" dirty="0" err="1"/>
              <a:t>aws</a:t>
            </a:r>
            <a:r>
              <a:rPr lang="fr-CI" sz="900" dirty="0"/>
              <a:t>-modules/</a:t>
            </a:r>
            <a:r>
              <a:rPr lang="fr-CI" sz="900" dirty="0" err="1"/>
              <a:t>eks</a:t>
            </a:r>
            <a:r>
              <a:rPr lang="fr-CI" sz="900" dirty="0"/>
              <a:t>/</a:t>
            </a:r>
            <a:r>
              <a:rPr lang="fr-CI" sz="900" dirty="0" err="1"/>
              <a:t>aws</a:t>
            </a:r>
            <a:r>
              <a:rPr lang="fr-CI" sz="900" dirty="0"/>
              <a:t>"</a:t>
            </a:r>
          </a:p>
          <a:p>
            <a:r>
              <a:rPr lang="fr-CI" sz="900" dirty="0"/>
              <a:t>  version         = "18.0.0"</a:t>
            </a:r>
          </a:p>
          <a:p>
            <a:r>
              <a:rPr lang="fr-CI" sz="900" dirty="0"/>
              <a:t>  </a:t>
            </a:r>
            <a:r>
              <a:rPr lang="fr-CI" sz="900" dirty="0" err="1"/>
              <a:t>cluster_name</a:t>
            </a:r>
            <a:r>
              <a:rPr lang="fr-CI" sz="900" dirty="0"/>
              <a:t>    = "infrastructure2024"</a:t>
            </a:r>
          </a:p>
          <a:p>
            <a:r>
              <a:rPr lang="fr-CI" sz="900" dirty="0"/>
              <a:t>  </a:t>
            </a:r>
            <a:r>
              <a:rPr lang="fr-CI" sz="900" dirty="0" err="1"/>
              <a:t>cluster_version</a:t>
            </a:r>
            <a:r>
              <a:rPr lang="fr-CI" sz="900" dirty="0"/>
              <a:t> = "1.29.2"</a:t>
            </a:r>
          </a:p>
          <a:p>
            <a:r>
              <a:rPr lang="fr-CI" sz="900" dirty="0"/>
              <a:t>  </a:t>
            </a:r>
            <a:r>
              <a:rPr lang="fr-CI" sz="900" dirty="0" err="1"/>
              <a:t>vpc_id</a:t>
            </a:r>
            <a:r>
              <a:rPr lang="fr-CI" sz="900" dirty="0"/>
              <a:t>          = aws_vpc.main_vpc.id</a:t>
            </a:r>
          </a:p>
          <a:p>
            <a:r>
              <a:rPr lang="fr-CI" sz="900" dirty="0"/>
              <a:t>  </a:t>
            </a:r>
            <a:r>
              <a:rPr lang="fr-CI" sz="900" dirty="0" err="1"/>
              <a:t>subnet_ids</a:t>
            </a:r>
            <a:r>
              <a:rPr lang="fr-CI" sz="900" dirty="0"/>
              <a:t>      = [aws_subnet.private_subnet_a.id, aws_subnet.private_subnet_b.id, aws_subnet.private_subnet_c.id]</a:t>
            </a:r>
          </a:p>
          <a:p>
            <a:r>
              <a:rPr lang="fr-CI" sz="900" dirty="0" smtClean="0"/>
              <a:t>}</a:t>
            </a:r>
            <a:endParaRPr lang="fr-CI" sz="9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539947" y="3247228"/>
            <a:ext cx="2454965" cy="31624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900" dirty="0" smtClean="0"/>
              <a:t> </a:t>
            </a:r>
            <a:r>
              <a:rPr lang="fr-CI" sz="1050" dirty="0"/>
              <a:t># IAM </a:t>
            </a:r>
            <a:r>
              <a:rPr lang="fr-CI" sz="1050" dirty="0" err="1"/>
              <a:t>Role</a:t>
            </a:r>
            <a:r>
              <a:rPr lang="fr-CI" sz="1050" dirty="0"/>
              <a:t> for </a:t>
            </a:r>
            <a:r>
              <a:rPr lang="fr-CI" sz="1050" dirty="0" err="1"/>
              <a:t>Node</a:t>
            </a:r>
            <a:r>
              <a:rPr lang="fr-CI" sz="1050" dirty="0"/>
              <a:t> Group</a:t>
            </a:r>
          </a:p>
          <a:p>
            <a:r>
              <a:rPr lang="fr-CI" sz="1050" dirty="0"/>
              <a:t>resource "</a:t>
            </a:r>
            <a:r>
              <a:rPr lang="fr-CI" sz="1050" dirty="0" err="1"/>
              <a:t>aws_iam_role</a:t>
            </a:r>
            <a:r>
              <a:rPr lang="fr-CI" sz="1050" dirty="0"/>
              <a:t>" "</a:t>
            </a:r>
            <a:r>
              <a:rPr lang="fr-CI" sz="1050" dirty="0" err="1"/>
              <a:t>eks_node_group_role</a:t>
            </a:r>
            <a:r>
              <a:rPr lang="fr-CI" sz="1050" dirty="0"/>
              <a:t>" {</a:t>
            </a:r>
          </a:p>
          <a:p>
            <a:r>
              <a:rPr lang="fr-CI" sz="1050" dirty="0"/>
              <a:t>  </a:t>
            </a:r>
            <a:r>
              <a:rPr lang="fr-CI" sz="1050" dirty="0" err="1"/>
              <a:t>name</a:t>
            </a:r>
            <a:r>
              <a:rPr lang="fr-CI" sz="1050" dirty="0"/>
              <a:t> = "</a:t>
            </a:r>
            <a:r>
              <a:rPr lang="fr-CI" sz="1050" dirty="0" err="1"/>
              <a:t>eks</a:t>
            </a:r>
            <a:r>
              <a:rPr lang="fr-CI" sz="1050" dirty="0"/>
              <a:t>-</a:t>
            </a:r>
            <a:r>
              <a:rPr lang="fr-CI" sz="1050" dirty="0" err="1"/>
              <a:t>node</a:t>
            </a:r>
            <a:r>
              <a:rPr lang="fr-CI" sz="1050" dirty="0"/>
              <a:t>-group-</a:t>
            </a:r>
            <a:r>
              <a:rPr lang="fr-CI" sz="1050" dirty="0" err="1"/>
              <a:t>role</a:t>
            </a:r>
            <a:r>
              <a:rPr lang="fr-CI" sz="1050" dirty="0"/>
              <a:t>"</a:t>
            </a:r>
          </a:p>
          <a:p>
            <a:r>
              <a:rPr lang="fr-CI" sz="1050" dirty="0"/>
              <a:t/>
            </a:r>
            <a:br>
              <a:rPr lang="fr-CI" sz="1050" dirty="0"/>
            </a:br>
            <a:r>
              <a:rPr lang="fr-CI" sz="1050" dirty="0"/>
              <a:t>  </a:t>
            </a:r>
            <a:r>
              <a:rPr lang="fr-CI" sz="1050" dirty="0" err="1"/>
              <a:t>assume_role_policy</a:t>
            </a:r>
            <a:r>
              <a:rPr lang="fr-CI" sz="1050" dirty="0"/>
              <a:t> = </a:t>
            </a:r>
            <a:r>
              <a:rPr lang="fr-CI" sz="1050" dirty="0" err="1"/>
              <a:t>jsonencode</a:t>
            </a:r>
            <a:r>
              <a:rPr lang="fr-CI" sz="1050" dirty="0"/>
              <a:t>({</a:t>
            </a:r>
          </a:p>
          <a:p>
            <a:r>
              <a:rPr lang="fr-CI" sz="1050" dirty="0"/>
              <a:t>    Version = "2012-10-17",</a:t>
            </a:r>
          </a:p>
          <a:p>
            <a:r>
              <a:rPr lang="fr-CI" sz="1050" dirty="0"/>
              <a:t>    </a:t>
            </a:r>
            <a:r>
              <a:rPr lang="fr-CI" sz="1050" dirty="0" err="1"/>
              <a:t>Statement</a:t>
            </a:r>
            <a:r>
              <a:rPr lang="fr-CI" sz="1050" dirty="0"/>
              <a:t> = [</a:t>
            </a:r>
          </a:p>
          <a:p>
            <a:r>
              <a:rPr lang="fr-CI" sz="1050" dirty="0"/>
              <a:t>      {</a:t>
            </a:r>
          </a:p>
          <a:p>
            <a:r>
              <a:rPr lang="fr-CI" sz="1050" dirty="0"/>
              <a:t>        Action = "</a:t>
            </a:r>
            <a:r>
              <a:rPr lang="fr-CI" sz="1050" dirty="0" err="1"/>
              <a:t>sts:AssumeRole</a:t>
            </a:r>
            <a:r>
              <a:rPr lang="fr-CI" sz="1050" dirty="0"/>
              <a:t>",</a:t>
            </a:r>
          </a:p>
          <a:p>
            <a:r>
              <a:rPr lang="fr-CI" sz="1050" dirty="0"/>
              <a:t>        </a:t>
            </a:r>
            <a:r>
              <a:rPr lang="fr-CI" sz="1050" dirty="0" err="1"/>
              <a:t>Effect</a:t>
            </a:r>
            <a:r>
              <a:rPr lang="fr-CI" sz="1050" dirty="0"/>
              <a:t> = "</a:t>
            </a:r>
            <a:r>
              <a:rPr lang="fr-CI" sz="1050" dirty="0" err="1"/>
              <a:t>Allow</a:t>
            </a:r>
            <a:r>
              <a:rPr lang="fr-CI" sz="1050" dirty="0"/>
              <a:t>",</a:t>
            </a:r>
          </a:p>
          <a:p>
            <a:r>
              <a:rPr lang="fr-CI" sz="1050" dirty="0"/>
              <a:t>        Principal = {</a:t>
            </a:r>
          </a:p>
          <a:p>
            <a:r>
              <a:rPr lang="fr-CI" sz="1050" dirty="0"/>
              <a:t>          Service = "ec2.amazonaws.com"</a:t>
            </a:r>
          </a:p>
          <a:p>
            <a:r>
              <a:rPr lang="fr-CI" sz="1050" dirty="0"/>
              <a:t>        },</a:t>
            </a:r>
          </a:p>
          <a:p>
            <a:r>
              <a:rPr lang="fr-CI" sz="1050" dirty="0"/>
              <a:t>      },</a:t>
            </a:r>
          </a:p>
          <a:p>
            <a:r>
              <a:rPr lang="fr-CI" sz="1050" dirty="0"/>
              <a:t>    ],</a:t>
            </a:r>
          </a:p>
          <a:p>
            <a:r>
              <a:rPr lang="fr-CI" sz="1050" dirty="0"/>
              <a:t>  })</a:t>
            </a:r>
          </a:p>
          <a:p>
            <a:r>
              <a:rPr lang="fr-CI" sz="1050" dirty="0"/>
              <a:t>}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9332843" y="914968"/>
            <a:ext cx="2454965" cy="53399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1100" dirty="0"/>
              <a:t># Auto </a:t>
            </a:r>
            <a:r>
              <a:rPr lang="fr-CI" sz="1100" dirty="0" err="1"/>
              <a:t>Scaling</a:t>
            </a:r>
            <a:r>
              <a:rPr lang="fr-CI" sz="1100" dirty="0"/>
              <a:t> Group</a:t>
            </a:r>
          </a:p>
          <a:p>
            <a:r>
              <a:rPr lang="fr-CI" sz="1100" dirty="0"/>
              <a:t>resource "</a:t>
            </a:r>
            <a:r>
              <a:rPr lang="fr-CI" sz="1100" dirty="0" err="1"/>
              <a:t>aws_autoscaling_group</a:t>
            </a:r>
            <a:r>
              <a:rPr lang="fr-CI" sz="1100" dirty="0"/>
              <a:t>" "</a:t>
            </a:r>
            <a:r>
              <a:rPr lang="fr-CI" sz="1100" dirty="0" err="1"/>
              <a:t>this</a:t>
            </a:r>
            <a:r>
              <a:rPr lang="fr-CI" sz="1100" dirty="0"/>
              <a:t>" {</a:t>
            </a:r>
          </a:p>
          <a:p>
            <a:r>
              <a:rPr lang="fr-CI" sz="1100" dirty="0"/>
              <a:t>  </a:t>
            </a:r>
            <a:r>
              <a:rPr lang="fr-CI" sz="1100" dirty="0" err="1"/>
              <a:t>desired_capacity</a:t>
            </a:r>
            <a:r>
              <a:rPr lang="fr-CI" sz="1100" dirty="0"/>
              <a:t> = 3</a:t>
            </a:r>
          </a:p>
          <a:p>
            <a:r>
              <a:rPr lang="fr-CI" sz="1100" dirty="0"/>
              <a:t>  </a:t>
            </a:r>
            <a:r>
              <a:rPr lang="fr-CI" sz="1100" dirty="0" err="1"/>
              <a:t>min_size</a:t>
            </a:r>
            <a:r>
              <a:rPr lang="fr-CI" sz="1100" dirty="0"/>
              <a:t>         = 1</a:t>
            </a:r>
          </a:p>
          <a:p>
            <a:r>
              <a:rPr lang="fr-CI" sz="1100" dirty="0"/>
              <a:t>  </a:t>
            </a:r>
            <a:r>
              <a:rPr lang="fr-CI" sz="1100" dirty="0" err="1"/>
              <a:t>max_size</a:t>
            </a:r>
            <a:r>
              <a:rPr lang="fr-CI" sz="1100" dirty="0"/>
              <a:t>         = 6</a:t>
            </a:r>
          </a:p>
          <a:p>
            <a:r>
              <a:rPr lang="fr-CI" sz="1100" dirty="0"/>
              <a:t/>
            </a:r>
            <a:br>
              <a:rPr lang="fr-CI" sz="1100" dirty="0"/>
            </a:br>
            <a:r>
              <a:rPr lang="fr-CI" sz="1100" dirty="0"/>
              <a:t>  </a:t>
            </a:r>
            <a:r>
              <a:rPr lang="fr-CI" sz="1100" dirty="0" err="1"/>
              <a:t>vpc_zone_identifier</a:t>
            </a:r>
            <a:r>
              <a:rPr lang="fr-CI" sz="1100" dirty="0"/>
              <a:t> = [</a:t>
            </a:r>
          </a:p>
          <a:p>
            <a:r>
              <a:rPr lang="fr-CI" sz="1100" dirty="0"/>
              <a:t>    aws_subnet.private_subnet_a.id,</a:t>
            </a:r>
          </a:p>
          <a:p>
            <a:r>
              <a:rPr lang="fr-CI" sz="1100" dirty="0"/>
              <a:t>    aws_subnet.private_subnet_b.id,</a:t>
            </a:r>
          </a:p>
          <a:p>
            <a:r>
              <a:rPr lang="fr-CI" sz="1100" dirty="0"/>
              <a:t>    aws_subnet.private_subnet_c.id</a:t>
            </a:r>
          </a:p>
          <a:p>
            <a:r>
              <a:rPr lang="fr-CI" sz="1100" dirty="0"/>
              <a:t>  ]</a:t>
            </a:r>
          </a:p>
          <a:p>
            <a:r>
              <a:rPr lang="fr-CI" sz="1100" dirty="0"/>
              <a:t/>
            </a:r>
            <a:br>
              <a:rPr lang="fr-CI" sz="1100" dirty="0"/>
            </a:br>
            <a:r>
              <a:rPr lang="fr-CI" sz="1100" dirty="0"/>
              <a:t>  </a:t>
            </a:r>
            <a:r>
              <a:rPr lang="fr-CI" sz="1100" dirty="0" err="1"/>
              <a:t>launch_template</a:t>
            </a:r>
            <a:r>
              <a:rPr lang="fr-CI" sz="1100" dirty="0"/>
              <a:t> {</a:t>
            </a:r>
          </a:p>
          <a:p>
            <a:r>
              <a:rPr lang="fr-CI" sz="1100" dirty="0"/>
              <a:t>    id      = aws_launch_template.example.id</a:t>
            </a:r>
          </a:p>
          <a:p>
            <a:r>
              <a:rPr lang="fr-CI" sz="1100" dirty="0"/>
              <a:t>    version = "$</a:t>
            </a:r>
            <a:r>
              <a:rPr lang="fr-CI" sz="1100" dirty="0" err="1"/>
              <a:t>Latest</a:t>
            </a:r>
            <a:r>
              <a:rPr lang="fr-CI" sz="1100" dirty="0"/>
              <a:t>"</a:t>
            </a:r>
          </a:p>
          <a:p>
            <a:r>
              <a:rPr lang="fr-CI" sz="1100" dirty="0"/>
              <a:t>  }</a:t>
            </a:r>
          </a:p>
          <a:p>
            <a:r>
              <a:rPr lang="fr-CI" sz="1100" dirty="0"/>
              <a:t/>
            </a:r>
            <a:br>
              <a:rPr lang="fr-CI" sz="1100" dirty="0"/>
            </a:br>
            <a:r>
              <a:rPr lang="fr-CI" sz="1100" dirty="0"/>
              <a:t>  tag {</a:t>
            </a:r>
          </a:p>
          <a:p>
            <a:r>
              <a:rPr lang="fr-CI" sz="1100" dirty="0"/>
              <a:t>    key                 = "Name"</a:t>
            </a:r>
          </a:p>
          <a:p>
            <a:r>
              <a:rPr lang="fr-CI" sz="1100" dirty="0"/>
              <a:t>    value               = "</a:t>
            </a:r>
            <a:r>
              <a:rPr lang="fr-CI" sz="1100" dirty="0" err="1"/>
              <a:t>My</a:t>
            </a:r>
            <a:r>
              <a:rPr lang="fr-CI" sz="1100" dirty="0"/>
              <a:t>-ASG"</a:t>
            </a:r>
          </a:p>
          <a:p>
            <a:r>
              <a:rPr lang="fr-CI" sz="1100" dirty="0"/>
              <a:t>    </a:t>
            </a:r>
            <a:r>
              <a:rPr lang="fr-CI" sz="1100" dirty="0" err="1"/>
              <a:t>propagate_at_launch</a:t>
            </a:r>
            <a:r>
              <a:rPr lang="fr-CI" sz="1100" dirty="0"/>
              <a:t> = </a:t>
            </a:r>
            <a:r>
              <a:rPr lang="fr-CI" sz="1100" dirty="0" err="1"/>
              <a:t>true</a:t>
            </a:r>
            <a:endParaRPr lang="fr-CI" sz="1100" dirty="0"/>
          </a:p>
          <a:p>
            <a:r>
              <a:rPr lang="fr-CI" sz="1100" dirty="0"/>
              <a:t>  }</a:t>
            </a:r>
          </a:p>
          <a:p>
            <a:r>
              <a:rPr lang="fr-CI" sz="1100" dirty="0"/>
              <a:t/>
            </a:r>
            <a:br>
              <a:rPr lang="fr-CI" sz="1100" dirty="0"/>
            </a:br>
            <a:r>
              <a:rPr lang="fr-CI" sz="1100" dirty="0"/>
              <a:t>  tag {</a:t>
            </a:r>
          </a:p>
          <a:p>
            <a:r>
              <a:rPr lang="fr-CI" sz="1100" dirty="0"/>
              <a:t>    key                 = "</a:t>
            </a:r>
            <a:r>
              <a:rPr lang="fr-CI" sz="1100" dirty="0" err="1"/>
              <a:t>Environment</a:t>
            </a:r>
            <a:r>
              <a:rPr lang="fr-CI" sz="1100" dirty="0"/>
              <a:t>"</a:t>
            </a:r>
          </a:p>
          <a:p>
            <a:r>
              <a:rPr lang="fr-CI" sz="1100" dirty="0"/>
              <a:t>    value               = "Production"</a:t>
            </a:r>
          </a:p>
          <a:p>
            <a:r>
              <a:rPr lang="fr-CI" sz="1100" dirty="0"/>
              <a:t>    </a:t>
            </a:r>
            <a:r>
              <a:rPr lang="fr-CI" sz="1100" dirty="0" err="1"/>
              <a:t>propagate_at_launch</a:t>
            </a:r>
            <a:r>
              <a:rPr lang="fr-CI" sz="1100" dirty="0"/>
              <a:t> = </a:t>
            </a:r>
            <a:r>
              <a:rPr lang="fr-CI" sz="1100" dirty="0" err="1"/>
              <a:t>true</a:t>
            </a:r>
            <a:endParaRPr lang="fr-CI" sz="1100" dirty="0"/>
          </a:p>
          <a:p>
            <a:r>
              <a:rPr lang="fr-CI" sz="1100" dirty="0"/>
              <a:t>  }</a:t>
            </a:r>
          </a:p>
          <a:p>
            <a:r>
              <a:rPr lang="fr-CI" sz="11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55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3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995530" y="228600"/>
            <a:ext cx="28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b="1" dirty="0" smtClean="0"/>
              <a:t>AVEC ANSIBLE…</a:t>
            </a:r>
            <a:endParaRPr lang="fr-CI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" y="5149584"/>
            <a:ext cx="383587" cy="36478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95129" y="5149584"/>
            <a:ext cx="552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Installation des dépendances(Docker, </a:t>
            </a:r>
            <a:r>
              <a:rPr lang="fr-CI" dirty="0" err="1" smtClean="0"/>
              <a:t>kubernetes</a:t>
            </a:r>
            <a:r>
              <a:rPr lang="fr-CI" dirty="0" smtClean="0"/>
              <a:t>…)</a:t>
            </a:r>
            <a:endParaRPr lang="fr-CI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" y="4170489"/>
            <a:ext cx="383587" cy="36478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95130" y="4170489"/>
            <a:ext cx="448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err="1" smtClean="0"/>
              <a:t>Provisionning</a:t>
            </a:r>
            <a:r>
              <a:rPr lang="fr-CI" dirty="0" smtClean="0"/>
              <a:t> des nœuds EKS</a:t>
            </a:r>
            <a:endParaRPr lang="fr-CI" dirty="0"/>
          </a:p>
        </p:txBody>
      </p:sp>
      <p:sp>
        <p:nvSpPr>
          <p:cNvPr id="17" name="ZoneTexte 16"/>
          <p:cNvSpPr txBox="1"/>
          <p:nvPr/>
        </p:nvSpPr>
        <p:spPr>
          <a:xfrm>
            <a:off x="6708914" y="914968"/>
            <a:ext cx="2454965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#Playbook</a:t>
            </a:r>
          </a:p>
          <a:p>
            <a:r>
              <a:rPr lang="en-US" sz="1400" dirty="0" smtClean="0"/>
              <a:t>- </a:t>
            </a:r>
            <a:r>
              <a:rPr lang="en-US" sz="1400" dirty="0"/>
              <a:t>hosts: all</a:t>
            </a:r>
          </a:p>
          <a:p>
            <a:r>
              <a:rPr lang="en-US" sz="1400" dirty="0"/>
              <a:t>  become: yes</a:t>
            </a:r>
          </a:p>
          <a:p>
            <a:r>
              <a:rPr lang="en-US" sz="1400" dirty="0"/>
              <a:t>  roles:</a:t>
            </a:r>
          </a:p>
          <a:p>
            <a:r>
              <a:rPr lang="en-US" sz="1400" dirty="0"/>
              <a:t>    - common</a:t>
            </a:r>
          </a:p>
          <a:p>
            <a:r>
              <a:rPr lang="en-US" sz="1400" dirty="0"/>
              <a:t>    - </a:t>
            </a:r>
            <a:r>
              <a:rPr lang="en-US" sz="1400" dirty="0" err="1" smtClean="0"/>
              <a:t>eks</a:t>
            </a:r>
            <a:r>
              <a:rPr lang="en-US" sz="1400" dirty="0" smtClean="0"/>
              <a:t>-setup</a:t>
            </a:r>
            <a:endParaRPr lang="en-US" sz="1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9332843" y="914968"/>
            <a:ext cx="2454965" cy="35394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# Common tasks for all hosts</a:t>
            </a:r>
          </a:p>
          <a:p>
            <a:r>
              <a:rPr lang="en-US" sz="1400" dirty="0"/>
              <a:t>- name: Install basic dependencies</a:t>
            </a:r>
          </a:p>
          <a:p>
            <a:r>
              <a:rPr lang="en-US" sz="1400" dirty="0"/>
              <a:t>  apt:</a:t>
            </a:r>
          </a:p>
          <a:p>
            <a:r>
              <a:rPr lang="en-US" sz="1400" dirty="0"/>
              <a:t>    name:</a:t>
            </a:r>
          </a:p>
          <a:p>
            <a:r>
              <a:rPr lang="en-US" sz="1400" dirty="0"/>
              <a:t>      - curl</a:t>
            </a:r>
          </a:p>
          <a:p>
            <a:r>
              <a:rPr lang="en-US" sz="1400" dirty="0"/>
              <a:t>      - </a:t>
            </a:r>
            <a:r>
              <a:rPr lang="en-US" sz="1400" dirty="0" err="1"/>
              <a:t>wget</a:t>
            </a:r>
            <a:endParaRPr lang="en-US" sz="1400" dirty="0"/>
          </a:p>
          <a:p>
            <a:r>
              <a:rPr lang="en-US" sz="1400" dirty="0"/>
              <a:t>      - unzip</a:t>
            </a:r>
          </a:p>
          <a:p>
            <a:r>
              <a:rPr lang="en-US" sz="1400" dirty="0"/>
              <a:t>    state: present</a:t>
            </a:r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- name: Update and upgrade the system</a:t>
            </a:r>
          </a:p>
          <a:p>
            <a:r>
              <a:rPr lang="en-US" sz="1400" dirty="0"/>
              <a:t>  apt:</a:t>
            </a:r>
          </a:p>
          <a:p>
            <a:r>
              <a:rPr lang="en-US" sz="1400" dirty="0"/>
              <a:t>    </a:t>
            </a:r>
            <a:r>
              <a:rPr lang="en-US" sz="1400" dirty="0" err="1"/>
              <a:t>update_cache</a:t>
            </a:r>
            <a:r>
              <a:rPr lang="en-US" sz="1400" dirty="0"/>
              <a:t>: yes</a:t>
            </a:r>
          </a:p>
          <a:p>
            <a:r>
              <a:rPr lang="en-US" sz="1400" dirty="0"/>
              <a:t>    upgrade: </a:t>
            </a:r>
            <a:r>
              <a:rPr lang="en-US" sz="1400" dirty="0" err="1"/>
              <a:t>dist</a:t>
            </a:r>
            <a:endParaRPr lang="en-US" sz="14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18" y="1044958"/>
            <a:ext cx="2962980" cy="2721972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6708913" y="2616999"/>
            <a:ext cx="2454965" cy="32316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1200" dirty="0"/>
              <a:t># EKS setup </a:t>
            </a:r>
            <a:r>
              <a:rPr lang="fr-CI" sz="1200" dirty="0" err="1"/>
              <a:t>tasks</a:t>
            </a:r>
            <a:endParaRPr lang="fr-CI" sz="1200" dirty="0"/>
          </a:p>
          <a:p>
            <a:r>
              <a:rPr lang="fr-CI" sz="1200" dirty="0"/>
              <a:t>- </a:t>
            </a:r>
            <a:r>
              <a:rPr lang="fr-CI" sz="1200" dirty="0" err="1"/>
              <a:t>name</a:t>
            </a:r>
            <a:r>
              <a:rPr lang="fr-CI" sz="1200" dirty="0"/>
              <a:t>: Install AWS CLI</a:t>
            </a:r>
          </a:p>
          <a:p>
            <a:r>
              <a:rPr lang="fr-CI" sz="1200" dirty="0"/>
              <a:t>  </a:t>
            </a:r>
            <a:r>
              <a:rPr lang="fr-CI" sz="1200" dirty="0" err="1"/>
              <a:t>apt</a:t>
            </a:r>
            <a:r>
              <a:rPr lang="fr-CI" sz="1200" dirty="0"/>
              <a:t>:</a:t>
            </a:r>
          </a:p>
          <a:p>
            <a:r>
              <a:rPr lang="fr-CI" sz="1200" dirty="0"/>
              <a:t>    </a:t>
            </a:r>
            <a:r>
              <a:rPr lang="fr-CI" sz="1200" dirty="0" err="1"/>
              <a:t>name</a:t>
            </a:r>
            <a:r>
              <a:rPr lang="fr-CI" sz="1200" dirty="0"/>
              <a:t>: </a:t>
            </a:r>
            <a:r>
              <a:rPr lang="fr-CI" sz="1200" dirty="0" err="1"/>
              <a:t>awscli</a:t>
            </a:r>
            <a:endParaRPr lang="fr-CI" sz="1200" dirty="0"/>
          </a:p>
          <a:p>
            <a:r>
              <a:rPr lang="fr-CI" sz="1200" dirty="0"/>
              <a:t>    state: </a:t>
            </a:r>
            <a:r>
              <a:rPr lang="fr-CI" sz="1200" dirty="0" err="1"/>
              <a:t>present</a:t>
            </a:r>
            <a:endParaRPr lang="fr-CI" sz="1200" dirty="0"/>
          </a:p>
          <a:p>
            <a:r>
              <a:rPr lang="fr-CI" sz="1200" dirty="0"/>
              <a:t/>
            </a:r>
            <a:br>
              <a:rPr lang="fr-CI" sz="1200" dirty="0"/>
            </a:br>
            <a:r>
              <a:rPr lang="fr-CI" sz="1200" dirty="0"/>
              <a:t>- </a:t>
            </a:r>
            <a:r>
              <a:rPr lang="fr-CI" sz="1200" dirty="0" err="1"/>
              <a:t>name</a:t>
            </a:r>
            <a:r>
              <a:rPr lang="fr-CI" sz="1200" dirty="0"/>
              <a:t>: Configure </a:t>
            </a:r>
            <a:r>
              <a:rPr lang="fr-CI" sz="1200" dirty="0" err="1"/>
              <a:t>kubectl</a:t>
            </a:r>
            <a:endParaRPr lang="fr-CI" sz="1200" dirty="0"/>
          </a:p>
          <a:p>
            <a:r>
              <a:rPr lang="fr-CI" sz="1200" dirty="0"/>
              <a:t>  </a:t>
            </a:r>
            <a:r>
              <a:rPr lang="fr-CI" sz="1200" dirty="0" err="1"/>
              <a:t>shell</a:t>
            </a:r>
            <a:r>
              <a:rPr lang="fr-CI" sz="1200" dirty="0"/>
              <a:t>: |</a:t>
            </a:r>
          </a:p>
          <a:p>
            <a:r>
              <a:rPr lang="fr-CI" sz="1200" dirty="0"/>
              <a:t>    </a:t>
            </a:r>
            <a:r>
              <a:rPr lang="fr-CI" sz="1200" dirty="0" err="1"/>
              <a:t>aws</a:t>
            </a:r>
            <a:r>
              <a:rPr lang="fr-CI" sz="1200" dirty="0"/>
              <a:t> </a:t>
            </a:r>
            <a:r>
              <a:rPr lang="fr-CI" sz="1200" dirty="0" err="1"/>
              <a:t>eks</a:t>
            </a:r>
            <a:r>
              <a:rPr lang="fr-CI" sz="1200" dirty="0"/>
              <a:t> --</a:t>
            </a:r>
            <a:r>
              <a:rPr lang="fr-CI" sz="1200" dirty="0" err="1"/>
              <a:t>region</a:t>
            </a:r>
            <a:r>
              <a:rPr lang="fr-CI" sz="1200" dirty="0"/>
              <a:t> {{ </a:t>
            </a:r>
            <a:r>
              <a:rPr lang="fr-CI" sz="1200" dirty="0" err="1"/>
              <a:t>eks_region</a:t>
            </a:r>
            <a:r>
              <a:rPr lang="fr-CI" sz="1200" dirty="0"/>
              <a:t> }} update-</a:t>
            </a:r>
            <a:r>
              <a:rPr lang="fr-CI" sz="1200" dirty="0" err="1"/>
              <a:t>kubeconfig</a:t>
            </a:r>
            <a:r>
              <a:rPr lang="fr-CI" sz="1200" dirty="0"/>
              <a:t> --</a:t>
            </a:r>
            <a:r>
              <a:rPr lang="fr-CI" sz="1200" dirty="0" err="1"/>
              <a:t>name</a:t>
            </a:r>
            <a:r>
              <a:rPr lang="fr-CI" sz="1200" dirty="0"/>
              <a:t> {{ </a:t>
            </a:r>
            <a:r>
              <a:rPr lang="fr-CI" sz="1200" dirty="0" err="1"/>
              <a:t>eks_cluster_name</a:t>
            </a:r>
            <a:r>
              <a:rPr lang="fr-CI" sz="1200" dirty="0"/>
              <a:t> }}</a:t>
            </a:r>
          </a:p>
          <a:p>
            <a:r>
              <a:rPr lang="fr-CI" sz="1200" dirty="0"/>
              <a:t>  </a:t>
            </a:r>
            <a:r>
              <a:rPr lang="fr-CI" sz="1200" dirty="0" err="1"/>
              <a:t>environment</a:t>
            </a:r>
            <a:r>
              <a:rPr lang="fr-CI" sz="1200" dirty="0"/>
              <a:t>:</a:t>
            </a:r>
          </a:p>
          <a:p>
            <a:r>
              <a:rPr lang="fr-CI" sz="1200" dirty="0"/>
              <a:t>    </a:t>
            </a:r>
            <a:r>
              <a:rPr lang="fr-CI" sz="1200" dirty="0" err="1"/>
              <a:t>eks_region</a:t>
            </a:r>
            <a:r>
              <a:rPr lang="fr-CI" sz="1200" dirty="0"/>
              <a:t>: "{{ </a:t>
            </a:r>
            <a:r>
              <a:rPr lang="fr-CI" sz="1200" dirty="0" err="1"/>
              <a:t>lookup</a:t>
            </a:r>
            <a:r>
              <a:rPr lang="fr-CI" sz="1200" dirty="0"/>
              <a:t>('</a:t>
            </a:r>
            <a:r>
              <a:rPr lang="fr-CI" sz="1200" dirty="0" err="1"/>
              <a:t>env</a:t>
            </a:r>
            <a:r>
              <a:rPr lang="fr-CI" sz="1200" dirty="0"/>
              <a:t>', 'AWS_DEFAULT_REGION') }}"</a:t>
            </a:r>
          </a:p>
          <a:p>
            <a:r>
              <a:rPr lang="fr-CI" sz="1200" dirty="0"/>
              <a:t>    </a:t>
            </a:r>
            <a:r>
              <a:rPr lang="fr-CI" sz="1200" dirty="0" err="1"/>
              <a:t>eks_cluster_name</a:t>
            </a:r>
            <a:r>
              <a:rPr lang="fr-CI" sz="1200" dirty="0"/>
              <a:t>: "{{ </a:t>
            </a:r>
            <a:r>
              <a:rPr lang="fr-CI" sz="1200" dirty="0" err="1"/>
              <a:t>lookup</a:t>
            </a:r>
            <a:r>
              <a:rPr lang="fr-CI" sz="1200" dirty="0"/>
              <a:t>('</a:t>
            </a:r>
            <a:r>
              <a:rPr lang="fr-CI" sz="1200" dirty="0" err="1"/>
              <a:t>env</a:t>
            </a:r>
            <a:r>
              <a:rPr lang="fr-CI" sz="1200" dirty="0"/>
              <a:t>', 'EKS_CLUSTER_NAME') }}"</a:t>
            </a:r>
          </a:p>
        </p:txBody>
      </p:sp>
    </p:spTree>
    <p:extLst>
      <p:ext uri="{BB962C8B-B14F-4D97-AF65-F5344CB8AC3E}">
        <p14:creationId xmlns:p14="http://schemas.microsoft.com/office/powerpoint/2010/main" val="255069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7" grpId="0" animBg="1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l="2532" t="31940"/>
          <a:stretch/>
        </p:blipFill>
        <p:spPr>
          <a:xfrm>
            <a:off x="1461058" y="1073425"/>
            <a:ext cx="8578295" cy="101130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231" y="2224295"/>
            <a:ext cx="8753475" cy="8191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t="-5848" r="52180" b="-1"/>
          <a:stretch/>
        </p:blipFill>
        <p:spPr>
          <a:xfrm>
            <a:off x="1554231" y="3617841"/>
            <a:ext cx="3534604" cy="71582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231" y="4965011"/>
            <a:ext cx="4219575" cy="70485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35" y="6171991"/>
            <a:ext cx="3543300" cy="638175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632503" y="3335542"/>
            <a:ext cx="2164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600" dirty="0" smtClean="0"/>
              <a:t>Initialisation </a:t>
            </a:r>
            <a:r>
              <a:rPr lang="fr-CI" sz="1600" dirty="0" err="1" smtClean="0"/>
              <a:t>terraform</a:t>
            </a:r>
            <a:endParaRPr lang="fr-CI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554231" y="4651100"/>
            <a:ext cx="2164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600" dirty="0" smtClean="0"/>
              <a:t>Planifier l’</a:t>
            </a:r>
            <a:r>
              <a:rPr lang="fr-CI" sz="1600" dirty="0" err="1" smtClean="0"/>
              <a:t>execution</a:t>
            </a:r>
            <a:endParaRPr lang="fr-CI" sz="1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545535" y="5847412"/>
            <a:ext cx="2698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600" dirty="0" smtClean="0"/>
              <a:t>Application de </a:t>
            </a:r>
            <a:r>
              <a:rPr lang="fr-CI" sz="1600" dirty="0" err="1" smtClean="0"/>
              <a:t>terraform</a:t>
            </a:r>
            <a:endParaRPr lang="fr-CI" sz="1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795130" y="187615"/>
            <a:ext cx="10933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2800" b="1" dirty="0" smtClean="0"/>
              <a:t>Workflow de mise en place de l’infrastructure avec </a:t>
            </a:r>
            <a:r>
              <a:rPr lang="fr-CI" sz="2800" b="1" dirty="0" err="1" smtClean="0"/>
              <a:t>Terraform</a:t>
            </a:r>
            <a:endParaRPr lang="fr-CI" sz="2800" b="1" dirty="0"/>
          </a:p>
        </p:txBody>
      </p:sp>
    </p:spTree>
    <p:extLst>
      <p:ext uri="{BB962C8B-B14F-4D97-AF65-F5344CB8AC3E}">
        <p14:creationId xmlns:p14="http://schemas.microsoft.com/office/powerpoint/2010/main" val="155869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51519" y="1580321"/>
            <a:ext cx="3001617" cy="1222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dirty="0" smtClean="0"/>
              <a:t>Pipeline CI/CD</a:t>
            </a:r>
            <a:endParaRPr lang="fr-CI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60" y="3334761"/>
            <a:ext cx="3558209" cy="17562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836" y="4424241"/>
            <a:ext cx="723900" cy="666750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5758179" y="636104"/>
            <a:ext cx="867807" cy="81500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sz="4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95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975654" y="308113"/>
            <a:ext cx="3518450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2400" b="1" dirty="0" smtClean="0"/>
              <a:t>WORKFLOW DE CI/CD</a:t>
            </a:r>
            <a:endParaRPr lang="fr-CI" sz="2400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1361366"/>
            <a:ext cx="12102548" cy="480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6" y="210377"/>
            <a:ext cx="2260531" cy="117116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08722" y="1604961"/>
            <a:ext cx="3260034" cy="526297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1200" dirty="0" smtClean="0"/>
              <a:t># </a:t>
            </a:r>
            <a:r>
              <a:rPr lang="fr-CI" sz="1200" dirty="0" err="1" smtClean="0"/>
              <a:t>appspec,yml</a:t>
            </a:r>
            <a:endParaRPr lang="fr-CI" sz="1200" dirty="0" smtClean="0"/>
          </a:p>
          <a:p>
            <a:endParaRPr lang="fr-CI" sz="1200" dirty="0" smtClean="0"/>
          </a:p>
          <a:p>
            <a:r>
              <a:rPr lang="fr-CI" sz="1200" dirty="0" smtClean="0"/>
              <a:t>version</a:t>
            </a:r>
            <a:r>
              <a:rPr lang="fr-CI" sz="1200" dirty="0"/>
              <a:t>: 0.0</a:t>
            </a:r>
          </a:p>
          <a:p>
            <a:r>
              <a:rPr lang="fr-CI" sz="1200" dirty="0"/>
              <a:t>os: linux</a:t>
            </a:r>
          </a:p>
          <a:p>
            <a:r>
              <a:rPr lang="fr-CI" sz="1200" dirty="0"/>
              <a:t>files:</a:t>
            </a:r>
          </a:p>
          <a:p>
            <a:r>
              <a:rPr lang="fr-CI" sz="1200" dirty="0"/>
              <a:t>  - source: /</a:t>
            </a:r>
          </a:p>
          <a:p>
            <a:r>
              <a:rPr lang="fr-CI" sz="1200" dirty="0"/>
              <a:t>    destination: /</a:t>
            </a:r>
            <a:r>
              <a:rPr lang="fr-CI" sz="1200" dirty="0" err="1"/>
              <a:t>src</a:t>
            </a:r>
            <a:endParaRPr lang="fr-CI" sz="1200" dirty="0"/>
          </a:p>
          <a:p>
            <a:r>
              <a:rPr lang="fr-CI" sz="1200" dirty="0"/>
              <a:t/>
            </a:r>
            <a:br>
              <a:rPr lang="fr-CI" sz="1200" dirty="0"/>
            </a:br>
            <a:r>
              <a:rPr lang="fr-CI" sz="1200" dirty="0" err="1"/>
              <a:t>hooks</a:t>
            </a:r>
            <a:r>
              <a:rPr lang="fr-CI" sz="1200" dirty="0"/>
              <a:t>:</a:t>
            </a:r>
          </a:p>
          <a:p>
            <a:r>
              <a:rPr lang="fr-CI" sz="1200" dirty="0"/>
              <a:t>  </a:t>
            </a:r>
            <a:r>
              <a:rPr lang="fr-CI" sz="1200" dirty="0" err="1"/>
              <a:t>BeforeInstall</a:t>
            </a:r>
            <a:r>
              <a:rPr lang="fr-CI" sz="1200" dirty="0"/>
              <a:t>:</a:t>
            </a:r>
          </a:p>
          <a:p>
            <a:r>
              <a:rPr lang="fr-CI" sz="1200" dirty="0"/>
              <a:t>    - location: scripts/configure_kubectl.sh</a:t>
            </a:r>
          </a:p>
          <a:p>
            <a:r>
              <a:rPr lang="fr-CI" sz="1200" dirty="0"/>
              <a:t>      timeout: 300</a:t>
            </a:r>
          </a:p>
          <a:p>
            <a:r>
              <a:rPr lang="fr-CI" sz="1200" dirty="0"/>
              <a:t>      </a:t>
            </a:r>
            <a:r>
              <a:rPr lang="fr-CI" sz="1200" dirty="0" err="1"/>
              <a:t>runas</a:t>
            </a:r>
            <a:r>
              <a:rPr lang="fr-CI" sz="1200" dirty="0"/>
              <a:t>: </a:t>
            </a:r>
            <a:r>
              <a:rPr lang="fr-CI" sz="1200" dirty="0" err="1"/>
              <a:t>root</a:t>
            </a:r>
            <a:endParaRPr lang="fr-CI" sz="1200" dirty="0"/>
          </a:p>
          <a:p>
            <a:r>
              <a:rPr lang="fr-CI" sz="1200" dirty="0"/>
              <a:t/>
            </a:r>
            <a:br>
              <a:rPr lang="fr-CI" sz="1200" dirty="0"/>
            </a:br>
            <a:r>
              <a:rPr lang="fr-CI" sz="1200" dirty="0"/>
              <a:t>  </a:t>
            </a:r>
            <a:r>
              <a:rPr lang="fr-CI" sz="1200" dirty="0" err="1"/>
              <a:t>AfterInstall</a:t>
            </a:r>
            <a:r>
              <a:rPr lang="fr-CI" sz="1200" dirty="0"/>
              <a:t>:</a:t>
            </a:r>
          </a:p>
          <a:p>
            <a:r>
              <a:rPr lang="fr-CI" sz="1200" dirty="0"/>
              <a:t>    - location: scripts/deploy_microservices.sh</a:t>
            </a:r>
          </a:p>
          <a:p>
            <a:r>
              <a:rPr lang="fr-CI" sz="1200" dirty="0"/>
              <a:t>      timeout: 300</a:t>
            </a:r>
          </a:p>
          <a:p>
            <a:r>
              <a:rPr lang="fr-CI" sz="1200" dirty="0"/>
              <a:t>      </a:t>
            </a:r>
            <a:r>
              <a:rPr lang="fr-CI" sz="1200" dirty="0" err="1"/>
              <a:t>runas</a:t>
            </a:r>
            <a:r>
              <a:rPr lang="fr-CI" sz="1200" dirty="0"/>
              <a:t>: </a:t>
            </a:r>
            <a:r>
              <a:rPr lang="fr-CI" sz="1200" dirty="0" err="1"/>
              <a:t>root</a:t>
            </a:r>
            <a:endParaRPr lang="fr-CI" sz="1200" dirty="0"/>
          </a:p>
          <a:p>
            <a:r>
              <a:rPr lang="fr-CI" sz="1200" dirty="0"/>
              <a:t/>
            </a:r>
            <a:br>
              <a:rPr lang="fr-CI" sz="1200" dirty="0"/>
            </a:br>
            <a:r>
              <a:rPr lang="fr-CI" sz="1200" dirty="0"/>
              <a:t>  </a:t>
            </a:r>
            <a:r>
              <a:rPr lang="fr-CI" sz="1200" dirty="0" err="1"/>
              <a:t>ApplicationStart</a:t>
            </a:r>
            <a:r>
              <a:rPr lang="fr-CI" sz="1200" dirty="0"/>
              <a:t>:</a:t>
            </a:r>
          </a:p>
          <a:p>
            <a:r>
              <a:rPr lang="fr-CI" sz="1200" dirty="0"/>
              <a:t>    - location: scripts/start_services.sh</a:t>
            </a:r>
          </a:p>
          <a:p>
            <a:r>
              <a:rPr lang="fr-CI" sz="1200" dirty="0"/>
              <a:t>      timeout: 300</a:t>
            </a:r>
          </a:p>
          <a:p>
            <a:r>
              <a:rPr lang="fr-CI" sz="1200" dirty="0"/>
              <a:t>      </a:t>
            </a:r>
            <a:r>
              <a:rPr lang="fr-CI" sz="1200" dirty="0" err="1"/>
              <a:t>runas</a:t>
            </a:r>
            <a:r>
              <a:rPr lang="fr-CI" sz="1200" dirty="0"/>
              <a:t>: </a:t>
            </a:r>
            <a:r>
              <a:rPr lang="fr-CI" sz="1200" dirty="0" err="1"/>
              <a:t>root</a:t>
            </a:r>
            <a:endParaRPr lang="fr-CI" sz="1200" dirty="0"/>
          </a:p>
          <a:p>
            <a:r>
              <a:rPr lang="fr-CI" sz="1200" dirty="0"/>
              <a:t/>
            </a:r>
            <a:br>
              <a:rPr lang="fr-CI" sz="1200" dirty="0"/>
            </a:br>
            <a:r>
              <a:rPr lang="fr-CI" sz="1200" dirty="0"/>
              <a:t>  </a:t>
            </a:r>
            <a:r>
              <a:rPr lang="fr-CI" sz="1200" dirty="0" err="1"/>
              <a:t>ValidateService</a:t>
            </a:r>
            <a:r>
              <a:rPr lang="fr-CI" sz="1200" dirty="0"/>
              <a:t>:</a:t>
            </a:r>
          </a:p>
          <a:p>
            <a:r>
              <a:rPr lang="fr-CI" sz="1200" dirty="0"/>
              <a:t>    - location: scripts/validate_service.sh</a:t>
            </a:r>
          </a:p>
          <a:p>
            <a:r>
              <a:rPr lang="fr-CI" sz="1200" dirty="0"/>
              <a:t>      timeout: 300</a:t>
            </a:r>
          </a:p>
          <a:p>
            <a:r>
              <a:rPr lang="fr-CI" sz="1200" dirty="0"/>
              <a:t>      </a:t>
            </a:r>
            <a:r>
              <a:rPr lang="fr-CI" sz="1200" dirty="0" err="1"/>
              <a:t>runas</a:t>
            </a:r>
            <a:r>
              <a:rPr lang="fr-CI" sz="1200" dirty="0"/>
              <a:t>: </a:t>
            </a:r>
            <a:r>
              <a:rPr lang="fr-CI" sz="1200" dirty="0" err="1" smtClean="0"/>
              <a:t>root</a:t>
            </a:r>
            <a:endParaRPr lang="fr-CI" sz="1200" dirty="0"/>
          </a:p>
        </p:txBody>
      </p:sp>
      <p:sp>
        <p:nvSpPr>
          <p:cNvPr id="5" name="ZoneTexte 4"/>
          <p:cNvSpPr txBox="1"/>
          <p:nvPr/>
        </p:nvSpPr>
        <p:spPr>
          <a:xfrm>
            <a:off x="7762461" y="89451"/>
            <a:ext cx="4343401" cy="64940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800" dirty="0"/>
              <a:t>version: 0.2</a:t>
            </a:r>
          </a:p>
          <a:p>
            <a:r>
              <a:rPr lang="fr-CI" sz="800" dirty="0"/>
              <a:t/>
            </a:r>
            <a:br>
              <a:rPr lang="fr-CI" sz="800" dirty="0"/>
            </a:br>
            <a:r>
              <a:rPr lang="fr-CI" sz="800" dirty="0"/>
              <a:t>phases:</a:t>
            </a:r>
          </a:p>
          <a:p>
            <a:r>
              <a:rPr lang="fr-CI" sz="800" dirty="0"/>
              <a:t>  </a:t>
            </a:r>
            <a:r>
              <a:rPr lang="fr-CI" sz="800" dirty="0" err="1"/>
              <a:t>install</a:t>
            </a:r>
            <a:r>
              <a:rPr lang="fr-CI" sz="800" dirty="0"/>
              <a:t>:</a:t>
            </a:r>
          </a:p>
          <a:p>
            <a:r>
              <a:rPr lang="fr-CI" sz="800" dirty="0"/>
              <a:t>    </a:t>
            </a:r>
            <a:r>
              <a:rPr lang="fr-CI" sz="800" dirty="0" err="1"/>
              <a:t>commands</a:t>
            </a:r>
            <a:r>
              <a:rPr lang="fr-CI" sz="800" dirty="0"/>
              <a:t>:</a:t>
            </a:r>
          </a:p>
          <a:p>
            <a:r>
              <a:rPr lang="fr-CI" sz="800" dirty="0"/>
              <a:t>      - </a:t>
            </a:r>
            <a:r>
              <a:rPr lang="fr-CI" sz="800" dirty="0" err="1"/>
              <a:t>echo</a:t>
            </a:r>
            <a:r>
              <a:rPr lang="fr-CI" sz="800" dirty="0"/>
              <a:t> </a:t>
            </a:r>
            <a:r>
              <a:rPr lang="fr-CI" sz="800" dirty="0" err="1"/>
              <a:t>Installing</a:t>
            </a:r>
            <a:r>
              <a:rPr lang="fr-CI" sz="800" dirty="0"/>
              <a:t> </a:t>
            </a:r>
            <a:r>
              <a:rPr lang="fr-CI" sz="800" dirty="0" err="1"/>
              <a:t>dependencies</a:t>
            </a:r>
            <a:r>
              <a:rPr lang="fr-CI" sz="800" dirty="0"/>
              <a:t>...</a:t>
            </a:r>
          </a:p>
          <a:p>
            <a:r>
              <a:rPr lang="fr-CI" sz="800" dirty="0"/>
              <a:t>      - </a:t>
            </a:r>
            <a:r>
              <a:rPr lang="fr-CI" sz="800" dirty="0" err="1"/>
              <a:t>apt-get</a:t>
            </a:r>
            <a:r>
              <a:rPr lang="fr-CI" sz="800" dirty="0"/>
              <a:t> update -y</a:t>
            </a:r>
          </a:p>
          <a:p>
            <a:r>
              <a:rPr lang="fr-CI" sz="800" dirty="0"/>
              <a:t>      - </a:t>
            </a:r>
            <a:r>
              <a:rPr lang="fr-CI" sz="800" dirty="0" err="1"/>
              <a:t>apt-get</a:t>
            </a:r>
            <a:r>
              <a:rPr lang="fr-CI" sz="800" dirty="0"/>
              <a:t> </a:t>
            </a:r>
            <a:r>
              <a:rPr lang="fr-CI" sz="800" dirty="0" err="1"/>
              <a:t>install</a:t>
            </a:r>
            <a:r>
              <a:rPr lang="fr-CI" sz="800" dirty="0"/>
              <a:t> -y python3-pip</a:t>
            </a:r>
          </a:p>
          <a:p>
            <a:r>
              <a:rPr lang="fr-CI" sz="800" dirty="0"/>
              <a:t>      - pip3 </a:t>
            </a:r>
            <a:r>
              <a:rPr lang="fr-CI" sz="800" dirty="0" err="1"/>
              <a:t>install</a:t>
            </a:r>
            <a:r>
              <a:rPr lang="fr-CI" sz="800" dirty="0"/>
              <a:t> </a:t>
            </a:r>
            <a:r>
              <a:rPr lang="fr-CI" sz="800" dirty="0" err="1"/>
              <a:t>awscli</a:t>
            </a:r>
            <a:endParaRPr lang="fr-CI" sz="800" dirty="0"/>
          </a:p>
          <a:p>
            <a:r>
              <a:rPr lang="fr-CI" sz="800" dirty="0"/>
              <a:t>      - </a:t>
            </a:r>
            <a:r>
              <a:rPr lang="fr-CI" sz="800" dirty="0" err="1"/>
              <a:t>curl</a:t>
            </a:r>
            <a:r>
              <a:rPr lang="fr-CI" sz="800" dirty="0"/>
              <a:t> -LO "https://dl.k8s.io/release/$(</a:t>
            </a:r>
            <a:r>
              <a:rPr lang="fr-CI" sz="800" dirty="0" err="1"/>
              <a:t>curl</a:t>
            </a:r>
            <a:r>
              <a:rPr lang="fr-CI" sz="800" dirty="0"/>
              <a:t> -L -s https://dl.k8s.io/release/stable.txt)/bin/linux/amd64/kubectl"</a:t>
            </a:r>
          </a:p>
          <a:p>
            <a:r>
              <a:rPr lang="fr-CI" sz="800" dirty="0"/>
              <a:t>      - chmod +x </a:t>
            </a:r>
            <a:r>
              <a:rPr lang="fr-CI" sz="800" dirty="0" err="1"/>
              <a:t>kubectl</a:t>
            </a:r>
            <a:endParaRPr lang="fr-CI" sz="800" dirty="0"/>
          </a:p>
          <a:p>
            <a:r>
              <a:rPr lang="fr-CI" sz="800" dirty="0"/>
              <a:t>      - mv </a:t>
            </a:r>
            <a:r>
              <a:rPr lang="fr-CI" sz="800" dirty="0" err="1"/>
              <a:t>kubectl</a:t>
            </a:r>
            <a:r>
              <a:rPr lang="fr-CI" sz="800" dirty="0"/>
              <a:t> /</a:t>
            </a:r>
            <a:r>
              <a:rPr lang="fr-CI" sz="800" dirty="0" err="1"/>
              <a:t>usr</a:t>
            </a:r>
            <a:r>
              <a:rPr lang="fr-CI" sz="800" dirty="0"/>
              <a:t>/local/bin/</a:t>
            </a:r>
          </a:p>
          <a:p>
            <a:r>
              <a:rPr lang="fr-CI" sz="800" dirty="0"/>
              <a:t>      - </a:t>
            </a:r>
            <a:r>
              <a:rPr lang="fr-CI" sz="800" dirty="0" err="1"/>
              <a:t>curl</a:t>
            </a:r>
            <a:r>
              <a:rPr lang="fr-CI" sz="800" dirty="0"/>
              <a:t> https://raw.githubusercontent.com/helm/helm/main/scripts/get-helm-3 | </a:t>
            </a:r>
            <a:r>
              <a:rPr lang="fr-CI" sz="800" dirty="0" err="1"/>
              <a:t>bash</a:t>
            </a:r>
            <a:r>
              <a:rPr lang="fr-CI" sz="800" dirty="0"/>
              <a:t>  # </a:t>
            </a:r>
            <a:r>
              <a:rPr lang="fr-CI" sz="800" dirty="0" err="1"/>
              <a:t>Helm</a:t>
            </a:r>
            <a:r>
              <a:rPr lang="fr-CI" sz="800" dirty="0"/>
              <a:t> installation</a:t>
            </a:r>
          </a:p>
          <a:p>
            <a:r>
              <a:rPr lang="fr-CI" sz="800" dirty="0"/>
              <a:t>      - pip3 </a:t>
            </a:r>
            <a:r>
              <a:rPr lang="fr-CI" sz="800" dirty="0" err="1"/>
              <a:t>install</a:t>
            </a:r>
            <a:r>
              <a:rPr lang="fr-CI" sz="800" dirty="0"/>
              <a:t> </a:t>
            </a:r>
            <a:r>
              <a:rPr lang="fr-CI" sz="800" dirty="0" err="1"/>
              <a:t>yq</a:t>
            </a:r>
            <a:r>
              <a:rPr lang="fr-CI" sz="800" dirty="0"/>
              <a:t>  # Install </a:t>
            </a:r>
            <a:r>
              <a:rPr lang="fr-CI" sz="800" dirty="0" err="1"/>
              <a:t>yq</a:t>
            </a:r>
            <a:r>
              <a:rPr lang="fr-CI" sz="800" dirty="0"/>
              <a:t> to </a:t>
            </a:r>
            <a:r>
              <a:rPr lang="fr-CI" sz="800" dirty="0" err="1"/>
              <a:t>read</a:t>
            </a:r>
            <a:r>
              <a:rPr lang="fr-CI" sz="800" dirty="0"/>
              <a:t> </a:t>
            </a:r>
            <a:r>
              <a:rPr lang="fr-CI" sz="800" dirty="0" err="1"/>
              <a:t>config.yml</a:t>
            </a:r>
            <a:endParaRPr lang="fr-CI" sz="800" dirty="0"/>
          </a:p>
          <a:p>
            <a:r>
              <a:rPr lang="fr-CI" sz="800" dirty="0"/>
              <a:t>      - </a:t>
            </a:r>
            <a:r>
              <a:rPr lang="fr-CI" sz="800" dirty="0" err="1"/>
              <a:t>echo</a:t>
            </a:r>
            <a:r>
              <a:rPr lang="fr-CI" sz="800" dirty="0"/>
              <a:t> </a:t>
            </a:r>
            <a:r>
              <a:rPr lang="fr-CI" sz="800" dirty="0" err="1"/>
              <a:t>Loading</a:t>
            </a:r>
            <a:r>
              <a:rPr lang="fr-CI" sz="800" dirty="0"/>
              <a:t> </a:t>
            </a:r>
            <a:r>
              <a:rPr lang="fr-CI" sz="800" dirty="0" err="1"/>
              <a:t>config.yml</a:t>
            </a:r>
            <a:endParaRPr lang="fr-CI" sz="800" dirty="0"/>
          </a:p>
          <a:p>
            <a:r>
              <a:rPr lang="fr-CI" sz="800" dirty="0"/>
              <a:t>      - export DEPLOYMENT_NAME=$(</a:t>
            </a:r>
            <a:r>
              <a:rPr lang="fr-CI" sz="800" dirty="0" err="1"/>
              <a:t>yq</a:t>
            </a:r>
            <a:r>
              <a:rPr lang="fr-CI" sz="800" dirty="0"/>
              <a:t> e '.</a:t>
            </a:r>
            <a:r>
              <a:rPr lang="fr-CI" sz="800" dirty="0" err="1"/>
              <a:t>deployment_name</a:t>
            </a:r>
            <a:r>
              <a:rPr lang="fr-CI" sz="800" dirty="0"/>
              <a:t>' </a:t>
            </a:r>
            <a:r>
              <a:rPr lang="fr-CI" sz="800" dirty="0" err="1"/>
              <a:t>config.yml</a:t>
            </a:r>
            <a:r>
              <a:rPr lang="fr-CI" sz="800" dirty="0"/>
              <a:t>)</a:t>
            </a:r>
          </a:p>
          <a:p>
            <a:r>
              <a:rPr lang="fr-CI" sz="800" dirty="0"/>
              <a:t>      - export KUBERNETES_NAMESPACE=$(</a:t>
            </a:r>
            <a:r>
              <a:rPr lang="fr-CI" sz="800" dirty="0" err="1"/>
              <a:t>yq</a:t>
            </a:r>
            <a:r>
              <a:rPr lang="fr-CI" sz="800" dirty="0"/>
              <a:t> e '.</a:t>
            </a:r>
            <a:r>
              <a:rPr lang="fr-CI" sz="800" dirty="0" err="1"/>
              <a:t>kubernetes_namespace</a:t>
            </a:r>
            <a:r>
              <a:rPr lang="fr-CI" sz="800" dirty="0"/>
              <a:t>' </a:t>
            </a:r>
            <a:r>
              <a:rPr lang="fr-CI" sz="800" dirty="0" err="1"/>
              <a:t>config.yml</a:t>
            </a:r>
            <a:r>
              <a:rPr lang="fr-CI" sz="800" dirty="0"/>
              <a:t>)</a:t>
            </a:r>
          </a:p>
          <a:p>
            <a:r>
              <a:rPr lang="fr-CI" sz="800" dirty="0"/>
              <a:t/>
            </a:r>
            <a:br>
              <a:rPr lang="fr-CI" sz="800" dirty="0"/>
            </a:br>
            <a:r>
              <a:rPr lang="fr-CI" sz="800" dirty="0"/>
              <a:t>  </a:t>
            </a:r>
            <a:r>
              <a:rPr lang="fr-CI" sz="800" dirty="0" err="1"/>
              <a:t>pre_build</a:t>
            </a:r>
            <a:r>
              <a:rPr lang="fr-CI" sz="800" dirty="0"/>
              <a:t>:</a:t>
            </a:r>
          </a:p>
          <a:p>
            <a:r>
              <a:rPr lang="fr-CI" sz="800" dirty="0"/>
              <a:t>    </a:t>
            </a:r>
            <a:r>
              <a:rPr lang="fr-CI" sz="800" dirty="0" err="1"/>
              <a:t>commands</a:t>
            </a:r>
            <a:r>
              <a:rPr lang="fr-CI" sz="800" dirty="0"/>
              <a:t>:</a:t>
            </a:r>
          </a:p>
          <a:p>
            <a:r>
              <a:rPr lang="fr-CI" sz="800" dirty="0"/>
              <a:t>      - </a:t>
            </a:r>
            <a:r>
              <a:rPr lang="fr-CI" sz="800" dirty="0" err="1"/>
              <a:t>echo</a:t>
            </a:r>
            <a:r>
              <a:rPr lang="fr-CI" sz="800" dirty="0"/>
              <a:t> </a:t>
            </a:r>
            <a:r>
              <a:rPr lang="fr-CI" sz="800" dirty="0" err="1"/>
              <a:t>Logging</a:t>
            </a:r>
            <a:r>
              <a:rPr lang="fr-CI" sz="800" dirty="0"/>
              <a:t> </a:t>
            </a:r>
            <a:r>
              <a:rPr lang="fr-CI" sz="800" dirty="0" err="1"/>
              <a:t>into</a:t>
            </a:r>
            <a:r>
              <a:rPr lang="fr-CI" sz="800" dirty="0"/>
              <a:t> Amazon ECR...</a:t>
            </a:r>
          </a:p>
          <a:p>
            <a:r>
              <a:rPr lang="fr-CI" sz="800" dirty="0"/>
              <a:t>      - $(</a:t>
            </a:r>
            <a:r>
              <a:rPr lang="fr-CI" sz="800" dirty="0" err="1"/>
              <a:t>aws</a:t>
            </a:r>
            <a:r>
              <a:rPr lang="fr-CI" sz="800" dirty="0"/>
              <a:t> </a:t>
            </a:r>
            <a:r>
              <a:rPr lang="fr-CI" sz="800" dirty="0" err="1"/>
              <a:t>ecr</a:t>
            </a:r>
            <a:r>
              <a:rPr lang="fr-CI" sz="800" dirty="0"/>
              <a:t> </a:t>
            </a:r>
            <a:r>
              <a:rPr lang="fr-CI" sz="800" dirty="0" err="1"/>
              <a:t>get</a:t>
            </a:r>
            <a:r>
              <a:rPr lang="fr-CI" sz="800" dirty="0"/>
              <a:t>-login-</a:t>
            </a:r>
            <a:r>
              <a:rPr lang="fr-CI" sz="800" dirty="0" err="1"/>
              <a:t>password</a:t>
            </a:r>
            <a:r>
              <a:rPr lang="fr-CI" sz="800" dirty="0"/>
              <a:t> --</a:t>
            </a:r>
            <a:r>
              <a:rPr lang="fr-CI" sz="800" dirty="0" err="1"/>
              <a:t>region</a:t>
            </a:r>
            <a:r>
              <a:rPr lang="fr-CI" sz="800" dirty="0"/>
              <a:t> $AWS_DEFAULT_REGION | docker login --</a:t>
            </a:r>
            <a:r>
              <a:rPr lang="fr-CI" sz="800" dirty="0" err="1"/>
              <a:t>username</a:t>
            </a:r>
            <a:r>
              <a:rPr lang="fr-CI" sz="800" dirty="0"/>
              <a:t> AWS --</a:t>
            </a:r>
            <a:r>
              <a:rPr lang="fr-CI" sz="800" dirty="0" err="1"/>
              <a:t>password-stdin</a:t>
            </a:r>
            <a:r>
              <a:rPr lang="fr-CI" sz="800" dirty="0"/>
              <a:t> $AWS_ACCOUNT_ID.dkr.ecr.$AWS_DEFAULT_REGION.amazonaws.com)</a:t>
            </a:r>
          </a:p>
          <a:p>
            <a:r>
              <a:rPr lang="fr-CI" sz="800" dirty="0"/>
              <a:t/>
            </a:r>
            <a:br>
              <a:rPr lang="fr-CI" sz="800" dirty="0"/>
            </a:br>
            <a:r>
              <a:rPr lang="fr-CI" sz="800" dirty="0"/>
              <a:t>  </a:t>
            </a:r>
            <a:r>
              <a:rPr lang="fr-CI" sz="800" dirty="0" err="1"/>
              <a:t>build</a:t>
            </a:r>
            <a:r>
              <a:rPr lang="fr-CI" sz="800" dirty="0"/>
              <a:t>:</a:t>
            </a:r>
          </a:p>
          <a:p>
            <a:r>
              <a:rPr lang="fr-CI" sz="800" dirty="0"/>
              <a:t>    </a:t>
            </a:r>
            <a:r>
              <a:rPr lang="fr-CI" sz="800" dirty="0" err="1"/>
              <a:t>commands</a:t>
            </a:r>
            <a:r>
              <a:rPr lang="fr-CI" sz="800" dirty="0"/>
              <a:t>:</a:t>
            </a:r>
          </a:p>
          <a:p>
            <a:r>
              <a:rPr lang="fr-CI" sz="800" dirty="0"/>
              <a:t>      - </a:t>
            </a:r>
            <a:r>
              <a:rPr lang="fr-CI" sz="800" dirty="0" err="1"/>
              <a:t>echo</a:t>
            </a:r>
            <a:r>
              <a:rPr lang="fr-CI" sz="800" dirty="0"/>
              <a:t> Building Docker image...</a:t>
            </a:r>
          </a:p>
          <a:p>
            <a:r>
              <a:rPr lang="fr-CI" sz="800" dirty="0"/>
              <a:t>      - docker </a:t>
            </a:r>
            <a:r>
              <a:rPr lang="fr-CI" sz="800" dirty="0" err="1"/>
              <a:t>build</a:t>
            </a:r>
            <a:r>
              <a:rPr lang="fr-CI" sz="800" dirty="0"/>
              <a:t> -t $</a:t>
            </a:r>
            <a:r>
              <a:rPr lang="fr-CI" sz="800" dirty="0" err="1"/>
              <a:t>ECR_REPOSITORY_NAME:latest</a:t>
            </a:r>
            <a:r>
              <a:rPr lang="fr-CI" sz="800" dirty="0"/>
              <a:t> .</a:t>
            </a:r>
          </a:p>
          <a:p>
            <a:r>
              <a:rPr lang="fr-CI" sz="800" dirty="0"/>
              <a:t>      - docker tag $</a:t>
            </a:r>
            <a:r>
              <a:rPr lang="fr-CI" sz="800" dirty="0" err="1"/>
              <a:t>ECR_REPOSITORY_NAME:latest</a:t>
            </a:r>
            <a:r>
              <a:rPr lang="fr-CI" sz="800" dirty="0"/>
              <a:t> $AWS_ACCOUNT_ID.dkr.ecr.$AWS_DEFAULT_REGION.amazonaws.com/$</a:t>
            </a:r>
            <a:r>
              <a:rPr lang="fr-CI" sz="800" dirty="0" err="1"/>
              <a:t>ECR_REPOSITORY_NAME:latest</a:t>
            </a:r>
            <a:endParaRPr lang="fr-CI" sz="800" dirty="0"/>
          </a:p>
          <a:p>
            <a:r>
              <a:rPr lang="fr-CI" sz="800" dirty="0"/>
              <a:t>      - docker push $AWS_ACCOUNT_ID.dkr.ecr.$AWS_DEFAULT_REGION.amazonaws.com/$</a:t>
            </a:r>
            <a:r>
              <a:rPr lang="fr-CI" sz="800" dirty="0" err="1"/>
              <a:t>ECR_REPOSITORY_NAME:latest</a:t>
            </a:r>
            <a:endParaRPr lang="fr-CI" sz="800" dirty="0"/>
          </a:p>
          <a:p>
            <a:r>
              <a:rPr lang="fr-CI" sz="800" dirty="0"/>
              <a:t/>
            </a:r>
            <a:br>
              <a:rPr lang="fr-CI" sz="800" dirty="0"/>
            </a:br>
            <a:r>
              <a:rPr lang="fr-CI" sz="800" dirty="0"/>
              <a:t>  </a:t>
            </a:r>
            <a:r>
              <a:rPr lang="fr-CI" sz="800" dirty="0" err="1"/>
              <a:t>post_build</a:t>
            </a:r>
            <a:r>
              <a:rPr lang="fr-CI" sz="800" dirty="0"/>
              <a:t>:</a:t>
            </a:r>
          </a:p>
          <a:p>
            <a:r>
              <a:rPr lang="fr-CI" sz="800" dirty="0"/>
              <a:t>    </a:t>
            </a:r>
            <a:r>
              <a:rPr lang="fr-CI" sz="800" dirty="0" err="1"/>
              <a:t>commands</a:t>
            </a:r>
            <a:r>
              <a:rPr lang="fr-CI" sz="800" dirty="0"/>
              <a:t>:</a:t>
            </a:r>
          </a:p>
          <a:p>
            <a:r>
              <a:rPr lang="fr-CI" sz="800" dirty="0"/>
              <a:t>      - </a:t>
            </a:r>
            <a:r>
              <a:rPr lang="fr-CI" sz="800" dirty="0" err="1"/>
              <a:t>echo</a:t>
            </a:r>
            <a:r>
              <a:rPr lang="fr-CI" sz="800" dirty="0"/>
              <a:t> </a:t>
            </a:r>
            <a:r>
              <a:rPr lang="fr-CI" sz="800" dirty="0" err="1"/>
              <a:t>Deploying</a:t>
            </a:r>
            <a:r>
              <a:rPr lang="fr-CI" sz="800" dirty="0"/>
              <a:t> to </a:t>
            </a:r>
            <a:r>
              <a:rPr lang="fr-CI" sz="800" dirty="0" err="1"/>
              <a:t>Kubernetes</a:t>
            </a:r>
            <a:r>
              <a:rPr lang="fr-CI" sz="800" dirty="0"/>
              <a:t>...</a:t>
            </a:r>
          </a:p>
          <a:p>
            <a:r>
              <a:rPr lang="fr-CI" sz="800" dirty="0"/>
              <a:t>      - </a:t>
            </a:r>
            <a:r>
              <a:rPr lang="fr-CI" sz="800" dirty="0" err="1"/>
              <a:t>kubectl</a:t>
            </a:r>
            <a:r>
              <a:rPr lang="fr-CI" sz="800" dirty="0"/>
              <a:t> </a:t>
            </a:r>
            <a:r>
              <a:rPr lang="fr-CI" sz="800" dirty="0" err="1"/>
              <a:t>apply</a:t>
            </a:r>
            <a:r>
              <a:rPr lang="fr-CI" sz="800" dirty="0"/>
              <a:t> -f </a:t>
            </a:r>
            <a:r>
              <a:rPr lang="fr-CI" sz="800" dirty="0" err="1"/>
              <a:t>kubernetes</a:t>
            </a:r>
            <a:r>
              <a:rPr lang="fr-CI" sz="800" dirty="0"/>
              <a:t>/</a:t>
            </a:r>
            <a:r>
              <a:rPr lang="fr-CI" sz="800" dirty="0" err="1"/>
              <a:t>deployment.yaml</a:t>
            </a:r>
            <a:r>
              <a:rPr lang="fr-CI" sz="800" dirty="0"/>
              <a:t> --</a:t>
            </a:r>
            <a:r>
              <a:rPr lang="fr-CI" sz="800" dirty="0" err="1"/>
              <a:t>namespace</a:t>
            </a:r>
            <a:r>
              <a:rPr lang="fr-CI" sz="800" dirty="0"/>
              <a:t> $KUBERNETES_NAMESPACE</a:t>
            </a:r>
          </a:p>
          <a:p>
            <a:r>
              <a:rPr lang="fr-CI" sz="800" dirty="0"/>
              <a:t>      - </a:t>
            </a:r>
            <a:r>
              <a:rPr lang="fr-CI" sz="800" dirty="0" err="1"/>
              <a:t>kubectl</a:t>
            </a:r>
            <a:r>
              <a:rPr lang="fr-CI" sz="800" dirty="0"/>
              <a:t> </a:t>
            </a:r>
            <a:r>
              <a:rPr lang="fr-CI" sz="800" dirty="0" err="1"/>
              <a:t>apply</a:t>
            </a:r>
            <a:r>
              <a:rPr lang="fr-CI" sz="800" dirty="0"/>
              <a:t> -f </a:t>
            </a:r>
            <a:r>
              <a:rPr lang="fr-CI" sz="800" dirty="0" err="1"/>
              <a:t>kubernetes</a:t>
            </a:r>
            <a:r>
              <a:rPr lang="fr-CI" sz="800" dirty="0"/>
              <a:t>/</a:t>
            </a:r>
            <a:r>
              <a:rPr lang="fr-CI" sz="800" dirty="0" err="1"/>
              <a:t>services.yaml</a:t>
            </a:r>
            <a:r>
              <a:rPr lang="fr-CI" sz="800" dirty="0"/>
              <a:t> --</a:t>
            </a:r>
            <a:r>
              <a:rPr lang="fr-CI" sz="800" dirty="0" err="1"/>
              <a:t>namespace</a:t>
            </a:r>
            <a:r>
              <a:rPr lang="fr-CI" sz="800" dirty="0"/>
              <a:t> $KUBERNETES_NAMESPACE</a:t>
            </a:r>
          </a:p>
          <a:p>
            <a:r>
              <a:rPr lang="fr-CI" sz="800" dirty="0"/>
              <a:t>      - </a:t>
            </a:r>
            <a:r>
              <a:rPr lang="fr-CI" sz="800" dirty="0" err="1"/>
              <a:t>kubectl</a:t>
            </a:r>
            <a:r>
              <a:rPr lang="fr-CI" sz="800" dirty="0"/>
              <a:t> set image </a:t>
            </a:r>
            <a:r>
              <a:rPr lang="fr-CI" sz="800" dirty="0" err="1"/>
              <a:t>deployment</a:t>
            </a:r>
            <a:r>
              <a:rPr lang="fr-CI" sz="800" dirty="0"/>
              <a:t>/$DEPLOYMENT_NAME $CONTAINER_NAME=$AWS_ACCOUNT_ID.dkr.ecr.$AWS_DEFAULT_REGION.amazonaws.com/$</a:t>
            </a:r>
            <a:r>
              <a:rPr lang="fr-CI" sz="800" dirty="0" err="1"/>
              <a:t>ECR_REPOSITORY_NAME:latest</a:t>
            </a:r>
            <a:endParaRPr lang="fr-CI" sz="800" dirty="0"/>
          </a:p>
          <a:p>
            <a:r>
              <a:rPr lang="fr-CI" sz="800" dirty="0"/>
              <a:t>      - </a:t>
            </a:r>
            <a:r>
              <a:rPr lang="fr-CI" sz="800" dirty="0" err="1"/>
              <a:t>kubectl</a:t>
            </a:r>
            <a:r>
              <a:rPr lang="fr-CI" sz="800" dirty="0"/>
              <a:t> </a:t>
            </a:r>
            <a:r>
              <a:rPr lang="fr-CI" sz="800" dirty="0" err="1"/>
              <a:t>rollout</a:t>
            </a:r>
            <a:r>
              <a:rPr lang="fr-CI" sz="800" dirty="0"/>
              <a:t> </a:t>
            </a:r>
            <a:r>
              <a:rPr lang="fr-CI" sz="800" dirty="0" err="1"/>
              <a:t>status</a:t>
            </a:r>
            <a:r>
              <a:rPr lang="fr-CI" sz="800" dirty="0"/>
              <a:t> </a:t>
            </a:r>
            <a:r>
              <a:rPr lang="fr-CI" sz="800" dirty="0" err="1"/>
              <a:t>deployment</a:t>
            </a:r>
            <a:r>
              <a:rPr lang="fr-CI" sz="800" dirty="0"/>
              <a:t>/$DEPLOYMENT_NAME</a:t>
            </a:r>
          </a:p>
          <a:p>
            <a:r>
              <a:rPr lang="fr-CI" sz="800" dirty="0"/>
              <a:t/>
            </a:r>
            <a:br>
              <a:rPr lang="fr-CI" sz="800" dirty="0"/>
            </a:br>
            <a:r>
              <a:rPr lang="fr-CI" sz="800" dirty="0" err="1"/>
              <a:t>artifacts</a:t>
            </a:r>
            <a:r>
              <a:rPr lang="fr-CI" sz="800" dirty="0"/>
              <a:t>:</a:t>
            </a:r>
          </a:p>
          <a:p>
            <a:r>
              <a:rPr lang="fr-CI" sz="800" dirty="0"/>
              <a:t>  files: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057340" y="89452"/>
            <a:ext cx="3188286" cy="66633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700" dirty="0" smtClean="0"/>
              <a:t># </a:t>
            </a:r>
            <a:r>
              <a:rPr lang="fr-CI" sz="700" dirty="0" err="1" smtClean="0"/>
              <a:t>codepipeline</a:t>
            </a:r>
            <a:endParaRPr lang="fr-CI" sz="700" dirty="0" smtClean="0"/>
          </a:p>
          <a:p>
            <a:r>
              <a:rPr lang="fr-CI" sz="1000" dirty="0"/>
              <a:t>version: 1</a:t>
            </a:r>
          </a:p>
          <a:p>
            <a:r>
              <a:rPr lang="fr-CI" sz="1000" dirty="0"/>
              <a:t>stages:</a:t>
            </a:r>
          </a:p>
          <a:p>
            <a:r>
              <a:rPr lang="fr-CI" sz="1000" dirty="0"/>
              <a:t>  - </a:t>
            </a:r>
            <a:r>
              <a:rPr lang="fr-CI" sz="1000" dirty="0" err="1"/>
              <a:t>name</a:t>
            </a:r>
            <a:r>
              <a:rPr lang="fr-CI" sz="1000" dirty="0"/>
              <a:t>: Source</a:t>
            </a:r>
          </a:p>
          <a:p>
            <a:r>
              <a:rPr lang="fr-CI" sz="1000" dirty="0"/>
              <a:t>    actions:</a:t>
            </a:r>
          </a:p>
          <a:p>
            <a:r>
              <a:rPr lang="fr-CI" sz="1000" dirty="0"/>
              <a:t>      - </a:t>
            </a:r>
            <a:r>
              <a:rPr lang="fr-CI" sz="1000" dirty="0" err="1"/>
              <a:t>name</a:t>
            </a:r>
            <a:r>
              <a:rPr lang="fr-CI" sz="1000" dirty="0"/>
              <a:t>: </a:t>
            </a:r>
            <a:r>
              <a:rPr lang="fr-CI" sz="1000" dirty="0" err="1"/>
              <a:t>GitHubSource</a:t>
            </a:r>
            <a:endParaRPr lang="fr-CI" sz="1000" dirty="0"/>
          </a:p>
          <a:p>
            <a:r>
              <a:rPr lang="fr-CI" sz="1000" dirty="0"/>
              <a:t>        </a:t>
            </a:r>
            <a:r>
              <a:rPr lang="fr-CI" sz="1000" dirty="0" err="1"/>
              <a:t>actionTypeId</a:t>
            </a:r>
            <a:r>
              <a:rPr lang="fr-CI" sz="1000" dirty="0"/>
              <a:t>:</a:t>
            </a:r>
          </a:p>
          <a:p>
            <a:r>
              <a:rPr lang="fr-CI" sz="1000" dirty="0"/>
              <a:t>          </a:t>
            </a:r>
            <a:r>
              <a:rPr lang="fr-CI" sz="1000" dirty="0" err="1"/>
              <a:t>category</a:t>
            </a:r>
            <a:r>
              <a:rPr lang="fr-CI" sz="1000" dirty="0"/>
              <a:t>: Source</a:t>
            </a:r>
          </a:p>
          <a:p>
            <a:r>
              <a:rPr lang="fr-CI" sz="1000" dirty="0"/>
              <a:t>          </a:t>
            </a:r>
            <a:r>
              <a:rPr lang="fr-CI" sz="1000" dirty="0" err="1"/>
              <a:t>owner</a:t>
            </a:r>
            <a:r>
              <a:rPr lang="fr-CI" sz="1000" dirty="0"/>
              <a:t>: </a:t>
            </a:r>
            <a:r>
              <a:rPr lang="fr-CI" sz="1000" dirty="0" err="1"/>
              <a:t>ThirdParty</a:t>
            </a:r>
            <a:endParaRPr lang="fr-CI" sz="1000" dirty="0"/>
          </a:p>
          <a:p>
            <a:r>
              <a:rPr lang="fr-CI" sz="1000" dirty="0"/>
              <a:t>          provider: GitHub</a:t>
            </a:r>
          </a:p>
          <a:p>
            <a:r>
              <a:rPr lang="fr-CI" sz="1000" dirty="0"/>
              <a:t>          version: 1</a:t>
            </a:r>
          </a:p>
          <a:p>
            <a:r>
              <a:rPr lang="fr-CI" sz="1000" dirty="0"/>
              <a:t>        configuration:</a:t>
            </a:r>
          </a:p>
          <a:p>
            <a:r>
              <a:rPr lang="fr-CI" sz="1000" dirty="0"/>
              <a:t>          </a:t>
            </a:r>
            <a:r>
              <a:rPr lang="fr-CI" sz="1000" dirty="0" err="1"/>
              <a:t>RepositoryName</a:t>
            </a:r>
            <a:r>
              <a:rPr lang="fr-CI" sz="1000" dirty="0"/>
              <a:t>: "</a:t>
            </a:r>
            <a:r>
              <a:rPr lang="fr-CI" sz="1000" dirty="0" err="1"/>
              <a:t>my</a:t>
            </a:r>
            <a:r>
              <a:rPr lang="fr-CI" sz="1000" dirty="0"/>
              <a:t>-</a:t>
            </a:r>
            <a:r>
              <a:rPr lang="fr-CI" sz="1000" dirty="0" err="1"/>
              <a:t>github</a:t>
            </a:r>
            <a:r>
              <a:rPr lang="fr-CI" sz="1000" dirty="0"/>
              <a:t>-repo"</a:t>
            </a:r>
          </a:p>
          <a:p>
            <a:r>
              <a:rPr lang="fr-CI" sz="1000" dirty="0"/>
              <a:t>          </a:t>
            </a:r>
            <a:r>
              <a:rPr lang="fr-CI" sz="1000" dirty="0" err="1"/>
              <a:t>BranchName</a:t>
            </a:r>
            <a:r>
              <a:rPr lang="fr-CI" sz="1000" dirty="0"/>
              <a:t>: "main"</a:t>
            </a:r>
          </a:p>
          <a:p>
            <a:r>
              <a:rPr lang="fr-CI" sz="1000" dirty="0"/>
              <a:t>          </a:t>
            </a:r>
            <a:r>
              <a:rPr lang="fr-CI" sz="1000" dirty="0" err="1"/>
              <a:t>OAuthToken</a:t>
            </a:r>
            <a:r>
              <a:rPr lang="fr-CI" sz="1000" dirty="0"/>
              <a:t>: "&lt;</a:t>
            </a:r>
            <a:r>
              <a:rPr lang="fr-CI" sz="1000" dirty="0" err="1"/>
              <a:t>your-github-token</a:t>
            </a:r>
            <a:r>
              <a:rPr lang="fr-CI" sz="1000" dirty="0"/>
              <a:t>&gt;"</a:t>
            </a:r>
          </a:p>
          <a:p>
            <a:r>
              <a:rPr lang="fr-CI" sz="1000" dirty="0"/>
              <a:t>        </a:t>
            </a:r>
            <a:r>
              <a:rPr lang="fr-CI" sz="1000" dirty="0" err="1"/>
              <a:t>outputArtifacts</a:t>
            </a:r>
            <a:r>
              <a:rPr lang="fr-CI" sz="1000" dirty="0"/>
              <a:t>:</a:t>
            </a:r>
          </a:p>
          <a:p>
            <a:r>
              <a:rPr lang="fr-CI" sz="1000" dirty="0"/>
              <a:t>          - </a:t>
            </a:r>
            <a:r>
              <a:rPr lang="fr-CI" sz="1000" dirty="0" err="1"/>
              <a:t>name</a:t>
            </a:r>
            <a:r>
              <a:rPr lang="fr-CI" sz="1000" dirty="0"/>
              <a:t>: </a:t>
            </a:r>
            <a:r>
              <a:rPr lang="fr-CI" sz="1000" dirty="0" err="1"/>
              <a:t>SourceOutput</a:t>
            </a:r>
            <a:endParaRPr lang="fr-CI" sz="1000" dirty="0"/>
          </a:p>
          <a:p>
            <a:r>
              <a:rPr lang="fr-CI" sz="1000" dirty="0"/>
              <a:t>  - </a:t>
            </a:r>
            <a:r>
              <a:rPr lang="fr-CI" sz="1000" dirty="0" err="1"/>
              <a:t>name</a:t>
            </a:r>
            <a:r>
              <a:rPr lang="fr-CI" sz="1000" dirty="0"/>
              <a:t>: </a:t>
            </a:r>
            <a:r>
              <a:rPr lang="fr-CI" sz="1000" dirty="0" err="1"/>
              <a:t>Build</a:t>
            </a:r>
            <a:endParaRPr lang="fr-CI" sz="1000" dirty="0"/>
          </a:p>
          <a:p>
            <a:r>
              <a:rPr lang="fr-CI" sz="1000" dirty="0"/>
              <a:t>    actions:</a:t>
            </a:r>
          </a:p>
          <a:p>
            <a:r>
              <a:rPr lang="fr-CI" sz="1000" dirty="0"/>
              <a:t>      - </a:t>
            </a:r>
            <a:r>
              <a:rPr lang="fr-CI" sz="1000" dirty="0" err="1"/>
              <a:t>name</a:t>
            </a:r>
            <a:r>
              <a:rPr lang="fr-CI" sz="1000" dirty="0"/>
              <a:t>: </a:t>
            </a:r>
            <a:r>
              <a:rPr lang="fr-CI" sz="1000" dirty="0" err="1"/>
              <a:t>CodeBuild</a:t>
            </a:r>
            <a:endParaRPr lang="fr-CI" sz="1000" dirty="0"/>
          </a:p>
          <a:p>
            <a:r>
              <a:rPr lang="fr-CI" sz="1000" dirty="0"/>
              <a:t>        </a:t>
            </a:r>
            <a:r>
              <a:rPr lang="fr-CI" sz="1000" dirty="0" err="1"/>
              <a:t>actionTypeId</a:t>
            </a:r>
            <a:r>
              <a:rPr lang="fr-CI" sz="1000" dirty="0"/>
              <a:t>:</a:t>
            </a:r>
          </a:p>
          <a:p>
            <a:r>
              <a:rPr lang="fr-CI" sz="1000" dirty="0"/>
              <a:t>          </a:t>
            </a:r>
            <a:r>
              <a:rPr lang="fr-CI" sz="1000" dirty="0" err="1"/>
              <a:t>category</a:t>
            </a:r>
            <a:r>
              <a:rPr lang="fr-CI" sz="1000" dirty="0"/>
              <a:t>: </a:t>
            </a:r>
            <a:r>
              <a:rPr lang="fr-CI" sz="1000" dirty="0" err="1"/>
              <a:t>Build</a:t>
            </a:r>
            <a:endParaRPr lang="fr-CI" sz="1000" dirty="0"/>
          </a:p>
          <a:p>
            <a:r>
              <a:rPr lang="fr-CI" sz="1000" dirty="0"/>
              <a:t>          </a:t>
            </a:r>
            <a:r>
              <a:rPr lang="fr-CI" sz="1000" dirty="0" err="1"/>
              <a:t>owner</a:t>
            </a:r>
            <a:r>
              <a:rPr lang="fr-CI" sz="1000" dirty="0"/>
              <a:t>: AWS</a:t>
            </a:r>
          </a:p>
          <a:p>
            <a:r>
              <a:rPr lang="fr-CI" sz="1000" dirty="0"/>
              <a:t>          provider: </a:t>
            </a:r>
            <a:r>
              <a:rPr lang="fr-CI" sz="1000" dirty="0" err="1"/>
              <a:t>CodeBuild</a:t>
            </a:r>
            <a:endParaRPr lang="fr-CI" sz="1000" dirty="0"/>
          </a:p>
          <a:p>
            <a:r>
              <a:rPr lang="fr-CI" sz="1000" dirty="0"/>
              <a:t>          version: 1</a:t>
            </a:r>
          </a:p>
          <a:p>
            <a:r>
              <a:rPr lang="fr-CI" sz="1000" dirty="0"/>
              <a:t>        configuration:</a:t>
            </a:r>
          </a:p>
          <a:p>
            <a:r>
              <a:rPr lang="fr-CI" sz="1000" dirty="0"/>
              <a:t>          </a:t>
            </a:r>
            <a:r>
              <a:rPr lang="fr-CI" sz="1000" dirty="0" err="1"/>
              <a:t>ProjectName</a:t>
            </a:r>
            <a:r>
              <a:rPr lang="fr-CI" sz="1000" dirty="0"/>
              <a:t>: "</a:t>
            </a:r>
            <a:r>
              <a:rPr lang="fr-CI" sz="1000" dirty="0" err="1"/>
              <a:t>MyCodeBuildProject</a:t>
            </a:r>
            <a:r>
              <a:rPr lang="fr-CI" sz="1000" dirty="0"/>
              <a:t>"</a:t>
            </a:r>
          </a:p>
          <a:p>
            <a:r>
              <a:rPr lang="fr-CI" sz="1000" dirty="0"/>
              <a:t>        </a:t>
            </a:r>
            <a:r>
              <a:rPr lang="fr-CI" sz="1000" dirty="0" err="1"/>
              <a:t>inputArtifacts</a:t>
            </a:r>
            <a:r>
              <a:rPr lang="fr-CI" sz="1000" dirty="0"/>
              <a:t>:</a:t>
            </a:r>
          </a:p>
          <a:p>
            <a:r>
              <a:rPr lang="fr-CI" sz="1000" dirty="0"/>
              <a:t>          - </a:t>
            </a:r>
            <a:r>
              <a:rPr lang="fr-CI" sz="1000" dirty="0" err="1"/>
              <a:t>name</a:t>
            </a:r>
            <a:r>
              <a:rPr lang="fr-CI" sz="1000" dirty="0"/>
              <a:t>: </a:t>
            </a:r>
            <a:r>
              <a:rPr lang="fr-CI" sz="1000" dirty="0" err="1"/>
              <a:t>SourceOutput</a:t>
            </a:r>
            <a:endParaRPr lang="fr-CI" sz="1000" dirty="0"/>
          </a:p>
          <a:p>
            <a:r>
              <a:rPr lang="fr-CI" sz="1000" dirty="0"/>
              <a:t>        </a:t>
            </a:r>
            <a:r>
              <a:rPr lang="fr-CI" sz="1000" dirty="0" err="1"/>
              <a:t>outputArtifacts</a:t>
            </a:r>
            <a:r>
              <a:rPr lang="fr-CI" sz="1000" dirty="0"/>
              <a:t>:</a:t>
            </a:r>
          </a:p>
          <a:p>
            <a:r>
              <a:rPr lang="fr-CI" sz="1000" dirty="0"/>
              <a:t>          - </a:t>
            </a:r>
            <a:r>
              <a:rPr lang="fr-CI" sz="1000" dirty="0" err="1"/>
              <a:t>name</a:t>
            </a:r>
            <a:r>
              <a:rPr lang="fr-CI" sz="1000" dirty="0"/>
              <a:t>: </a:t>
            </a:r>
            <a:r>
              <a:rPr lang="fr-CI" sz="1000" dirty="0" err="1"/>
              <a:t>BuildOutput</a:t>
            </a:r>
            <a:endParaRPr lang="fr-CI" sz="1000" dirty="0"/>
          </a:p>
          <a:p>
            <a:r>
              <a:rPr lang="fr-CI" sz="1000" dirty="0"/>
              <a:t>  - </a:t>
            </a:r>
            <a:r>
              <a:rPr lang="fr-CI" sz="1000" dirty="0" err="1"/>
              <a:t>name</a:t>
            </a:r>
            <a:r>
              <a:rPr lang="fr-CI" sz="1000" dirty="0"/>
              <a:t>: </a:t>
            </a:r>
            <a:r>
              <a:rPr lang="fr-CI" sz="1000" dirty="0" err="1"/>
              <a:t>Deploy</a:t>
            </a:r>
            <a:endParaRPr lang="fr-CI" sz="1000" dirty="0"/>
          </a:p>
          <a:p>
            <a:r>
              <a:rPr lang="fr-CI" sz="1000" dirty="0"/>
              <a:t>    actions:</a:t>
            </a:r>
          </a:p>
          <a:p>
            <a:r>
              <a:rPr lang="fr-CI" sz="1000" dirty="0"/>
              <a:t>      - </a:t>
            </a:r>
            <a:r>
              <a:rPr lang="fr-CI" sz="1000" dirty="0" err="1"/>
              <a:t>name</a:t>
            </a:r>
            <a:r>
              <a:rPr lang="fr-CI" sz="1000" dirty="0"/>
              <a:t>: </a:t>
            </a:r>
            <a:r>
              <a:rPr lang="fr-CI" sz="1000" dirty="0" err="1"/>
              <a:t>DeployToEKS</a:t>
            </a:r>
            <a:endParaRPr lang="fr-CI" sz="1000" dirty="0"/>
          </a:p>
          <a:p>
            <a:r>
              <a:rPr lang="fr-CI" sz="1000" dirty="0"/>
              <a:t>        </a:t>
            </a:r>
            <a:r>
              <a:rPr lang="fr-CI" sz="1000" dirty="0" err="1"/>
              <a:t>actionTypeId</a:t>
            </a:r>
            <a:r>
              <a:rPr lang="fr-CI" sz="1000" dirty="0"/>
              <a:t>:</a:t>
            </a:r>
          </a:p>
          <a:p>
            <a:r>
              <a:rPr lang="fr-CI" sz="1000" dirty="0"/>
              <a:t>          </a:t>
            </a:r>
            <a:r>
              <a:rPr lang="fr-CI" sz="1000" dirty="0" err="1"/>
              <a:t>category</a:t>
            </a:r>
            <a:r>
              <a:rPr lang="fr-CI" sz="1000" dirty="0"/>
              <a:t>: </a:t>
            </a:r>
            <a:r>
              <a:rPr lang="fr-CI" sz="1000" dirty="0" err="1"/>
              <a:t>Deploy</a:t>
            </a:r>
            <a:endParaRPr lang="fr-CI" sz="1000" dirty="0"/>
          </a:p>
          <a:p>
            <a:r>
              <a:rPr lang="fr-CI" sz="1000" dirty="0"/>
              <a:t>          </a:t>
            </a:r>
            <a:r>
              <a:rPr lang="fr-CI" sz="1000" dirty="0" err="1"/>
              <a:t>owner</a:t>
            </a:r>
            <a:r>
              <a:rPr lang="fr-CI" sz="1000" dirty="0"/>
              <a:t>: AWS</a:t>
            </a:r>
          </a:p>
          <a:p>
            <a:r>
              <a:rPr lang="fr-CI" sz="1000" dirty="0"/>
              <a:t>          provider: </a:t>
            </a:r>
            <a:r>
              <a:rPr lang="fr-CI" sz="1000" dirty="0" err="1"/>
              <a:t>CodeBuild</a:t>
            </a:r>
            <a:endParaRPr lang="fr-CI" sz="1000" dirty="0"/>
          </a:p>
          <a:p>
            <a:r>
              <a:rPr lang="fr-CI" sz="1000" dirty="0"/>
              <a:t>          version: 1</a:t>
            </a:r>
          </a:p>
          <a:p>
            <a:r>
              <a:rPr lang="fr-CI" sz="1000" dirty="0"/>
              <a:t>        configuration:</a:t>
            </a:r>
          </a:p>
          <a:p>
            <a:r>
              <a:rPr lang="fr-CI" sz="1000" dirty="0"/>
              <a:t>          </a:t>
            </a:r>
            <a:r>
              <a:rPr lang="fr-CI" sz="1000" dirty="0" err="1"/>
              <a:t>ProjectName</a:t>
            </a:r>
            <a:r>
              <a:rPr lang="fr-CI" sz="1000" dirty="0"/>
              <a:t>: "</a:t>
            </a:r>
            <a:r>
              <a:rPr lang="fr-CI" sz="1000" dirty="0" err="1"/>
              <a:t>MyCodeBuildDeployProject</a:t>
            </a:r>
            <a:r>
              <a:rPr lang="fr-CI" sz="1000" dirty="0"/>
              <a:t>"</a:t>
            </a:r>
          </a:p>
          <a:p>
            <a:r>
              <a:rPr lang="fr-CI" sz="1000" dirty="0"/>
              <a:t>        </a:t>
            </a:r>
            <a:r>
              <a:rPr lang="fr-CI" sz="1000" dirty="0" err="1"/>
              <a:t>inputArtifacts</a:t>
            </a:r>
            <a:r>
              <a:rPr lang="fr-CI" sz="1000" dirty="0"/>
              <a:t>:</a:t>
            </a:r>
          </a:p>
          <a:p>
            <a:r>
              <a:rPr lang="fr-CI" sz="1000" dirty="0"/>
              <a:t>          - </a:t>
            </a:r>
            <a:r>
              <a:rPr lang="fr-CI" sz="1000" dirty="0" err="1"/>
              <a:t>name</a:t>
            </a:r>
            <a:r>
              <a:rPr lang="fr-CI" sz="1000" dirty="0"/>
              <a:t>: </a:t>
            </a:r>
            <a:r>
              <a:rPr lang="fr-CI" sz="1000" dirty="0" err="1" smtClean="0"/>
              <a:t>BuildOutput</a:t>
            </a:r>
            <a:endParaRPr lang="fr-CI" sz="1000" dirty="0"/>
          </a:p>
        </p:txBody>
      </p:sp>
      <p:sp>
        <p:nvSpPr>
          <p:cNvPr id="7" name="ZoneTexte 6"/>
          <p:cNvSpPr txBox="1"/>
          <p:nvPr/>
        </p:nvSpPr>
        <p:spPr>
          <a:xfrm>
            <a:off x="3379304" y="426625"/>
            <a:ext cx="412473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dirty="0" smtClean="0"/>
              <a:t>LES SCRIPTS DU PIPELINE CI/CD</a:t>
            </a:r>
            <a:endParaRPr lang="fr-CI" dirty="0"/>
          </a:p>
        </p:txBody>
      </p:sp>
    </p:spTree>
    <p:extLst>
      <p:ext uri="{BB962C8B-B14F-4D97-AF65-F5344CB8AC3E}">
        <p14:creationId xmlns:p14="http://schemas.microsoft.com/office/powerpoint/2010/main" val="392727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226" y="599039"/>
            <a:ext cx="4114800" cy="401002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9330" y="5168348"/>
            <a:ext cx="11857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3200" b="1" i="1" dirty="0" err="1" smtClean="0"/>
              <a:t>Appspec.ym</a:t>
            </a:r>
            <a:r>
              <a:rPr lang="fr-CI" sz="3200" b="1" dirty="0" err="1" smtClean="0"/>
              <a:t>l</a:t>
            </a:r>
            <a:r>
              <a:rPr lang="fr-CI" sz="3200" b="1" dirty="0" smtClean="0">
                <a:solidFill>
                  <a:srgbClr val="C00000"/>
                </a:solidFill>
              </a:rPr>
              <a:t>: l’orchestrateur du déploiement automatisé</a:t>
            </a:r>
            <a:endParaRPr lang="fr-CI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03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027584" y="308113"/>
            <a:ext cx="7563678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2400" b="1" dirty="0" smtClean="0"/>
              <a:t>DEPLOIEMENT DES MISCROSERVICES SUR EKS</a:t>
            </a:r>
            <a:endParaRPr lang="fr-CI" sz="2400" b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9" y="1847399"/>
            <a:ext cx="4200525" cy="119062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255566" y="1040412"/>
            <a:ext cx="4830417" cy="25853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900" dirty="0" smtClean="0"/>
              <a:t>#!/</a:t>
            </a:r>
            <a:r>
              <a:rPr lang="fr-CI" sz="900" dirty="0"/>
              <a:t>bin/</a:t>
            </a:r>
            <a:r>
              <a:rPr lang="fr-CI" sz="900" dirty="0" err="1"/>
              <a:t>bash</a:t>
            </a:r>
            <a:endParaRPr lang="fr-CI" sz="900" dirty="0"/>
          </a:p>
          <a:p>
            <a:r>
              <a:rPr lang="fr-CI" sz="900" dirty="0"/>
              <a:t># Script pour configurer </a:t>
            </a:r>
            <a:r>
              <a:rPr lang="fr-CI" sz="900" dirty="0" err="1"/>
              <a:t>kubectl</a:t>
            </a:r>
            <a:r>
              <a:rPr lang="fr-CI" sz="900" dirty="0"/>
              <a:t> pour le cluster EKS</a:t>
            </a:r>
          </a:p>
          <a:p>
            <a:r>
              <a:rPr lang="fr-CI" sz="900" dirty="0"/>
              <a:t/>
            </a:r>
            <a:br>
              <a:rPr lang="fr-CI" sz="900" dirty="0"/>
            </a:br>
            <a:r>
              <a:rPr lang="fr-CI" sz="900" dirty="0"/>
              <a:t># Charger les variables de </a:t>
            </a:r>
            <a:r>
              <a:rPr lang="fr-CI" sz="900" dirty="0" err="1"/>
              <a:t>config.yml</a:t>
            </a:r>
            <a:endParaRPr lang="fr-CI" sz="900" dirty="0"/>
          </a:p>
          <a:p>
            <a:r>
              <a:rPr lang="fr-CI" sz="900" dirty="0"/>
              <a:t>DEPLOYMENT_NAME=$(</a:t>
            </a:r>
            <a:r>
              <a:rPr lang="fr-CI" sz="900" dirty="0" err="1"/>
              <a:t>yq</a:t>
            </a:r>
            <a:r>
              <a:rPr lang="fr-CI" sz="900" dirty="0"/>
              <a:t> e '.</a:t>
            </a:r>
            <a:r>
              <a:rPr lang="fr-CI" sz="900" dirty="0" err="1"/>
              <a:t>deployment_name</a:t>
            </a:r>
            <a:r>
              <a:rPr lang="fr-CI" sz="900" dirty="0"/>
              <a:t>' </a:t>
            </a:r>
            <a:r>
              <a:rPr lang="fr-CI" sz="900" dirty="0" err="1"/>
              <a:t>config.yml</a:t>
            </a:r>
            <a:r>
              <a:rPr lang="fr-CI" sz="900" dirty="0"/>
              <a:t>)</a:t>
            </a:r>
          </a:p>
          <a:p>
            <a:r>
              <a:rPr lang="fr-CI" sz="900" dirty="0"/>
              <a:t>KUBERNETES_NAMESPACE=$(</a:t>
            </a:r>
            <a:r>
              <a:rPr lang="fr-CI" sz="900" dirty="0" err="1"/>
              <a:t>yq</a:t>
            </a:r>
            <a:r>
              <a:rPr lang="fr-CI" sz="900" dirty="0"/>
              <a:t> e '.</a:t>
            </a:r>
            <a:r>
              <a:rPr lang="fr-CI" sz="900" dirty="0" err="1"/>
              <a:t>kubernetes_namespace</a:t>
            </a:r>
            <a:r>
              <a:rPr lang="fr-CI" sz="900" dirty="0"/>
              <a:t>' </a:t>
            </a:r>
            <a:r>
              <a:rPr lang="fr-CI" sz="900" dirty="0" err="1"/>
              <a:t>config.yml</a:t>
            </a:r>
            <a:r>
              <a:rPr lang="fr-CI" sz="900" dirty="0"/>
              <a:t>)</a:t>
            </a:r>
          </a:p>
          <a:p>
            <a:r>
              <a:rPr lang="fr-CI" sz="900" dirty="0"/>
              <a:t/>
            </a:r>
            <a:br>
              <a:rPr lang="fr-CI" sz="900" dirty="0"/>
            </a:br>
            <a:r>
              <a:rPr lang="fr-CI" sz="900" dirty="0"/>
              <a:t># Mettre à jour le fichier </a:t>
            </a:r>
            <a:r>
              <a:rPr lang="fr-CI" sz="900" dirty="0" err="1"/>
              <a:t>kubeconfig</a:t>
            </a:r>
            <a:r>
              <a:rPr lang="fr-CI" sz="900" dirty="0"/>
              <a:t> pour le cluster EKS</a:t>
            </a:r>
          </a:p>
          <a:p>
            <a:r>
              <a:rPr lang="fr-CI" sz="900" dirty="0" err="1"/>
              <a:t>aws</a:t>
            </a:r>
            <a:r>
              <a:rPr lang="fr-CI" sz="900" dirty="0"/>
              <a:t> </a:t>
            </a:r>
            <a:r>
              <a:rPr lang="fr-CI" sz="900" dirty="0" err="1"/>
              <a:t>eks</a:t>
            </a:r>
            <a:r>
              <a:rPr lang="fr-CI" sz="900" dirty="0"/>
              <a:t> --</a:t>
            </a:r>
            <a:r>
              <a:rPr lang="fr-CI" sz="900" dirty="0" err="1"/>
              <a:t>region</a:t>
            </a:r>
            <a:r>
              <a:rPr lang="fr-CI" sz="900" dirty="0"/>
              <a:t> $KUBERNETES_REGION update-</a:t>
            </a:r>
            <a:r>
              <a:rPr lang="fr-CI" sz="900" dirty="0" err="1"/>
              <a:t>kubeconfig</a:t>
            </a:r>
            <a:r>
              <a:rPr lang="fr-CI" sz="900" dirty="0"/>
              <a:t> --</a:t>
            </a:r>
            <a:r>
              <a:rPr lang="fr-CI" sz="900" dirty="0" err="1"/>
              <a:t>name</a:t>
            </a:r>
            <a:r>
              <a:rPr lang="fr-CI" sz="900" dirty="0"/>
              <a:t> $EKS_CLUSTER_NAME</a:t>
            </a:r>
          </a:p>
          <a:p>
            <a:r>
              <a:rPr lang="fr-CI" sz="900" dirty="0"/>
              <a:t/>
            </a:r>
            <a:br>
              <a:rPr lang="fr-CI" sz="900" dirty="0"/>
            </a:br>
            <a:r>
              <a:rPr lang="fr-CI" sz="900" dirty="0"/>
              <a:t># Vérifier que </a:t>
            </a:r>
            <a:r>
              <a:rPr lang="fr-CI" sz="900" dirty="0" err="1"/>
              <a:t>kubectl</a:t>
            </a:r>
            <a:r>
              <a:rPr lang="fr-CI" sz="900" dirty="0"/>
              <a:t> est bien configuré</a:t>
            </a:r>
          </a:p>
          <a:p>
            <a:r>
              <a:rPr lang="fr-CI" sz="900" dirty="0" err="1"/>
              <a:t>kubectl</a:t>
            </a:r>
            <a:r>
              <a:rPr lang="fr-CI" sz="900" dirty="0"/>
              <a:t> </a:t>
            </a:r>
            <a:r>
              <a:rPr lang="fr-CI" sz="900" dirty="0" err="1"/>
              <a:t>get</a:t>
            </a:r>
            <a:r>
              <a:rPr lang="fr-CI" sz="900" dirty="0"/>
              <a:t> </a:t>
            </a:r>
            <a:r>
              <a:rPr lang="fr-CI" sz="900" dirty="0" err="1"/>
              <a:t>nodes</a:t>
            </a:r>
            <a:endParaRPr lang="fr-CI" sz="900" dirty="0"/>
          </a:p>
          <a:p>
            <a:r>
              <a:rPr lang="fr-CI" sz="900" dirty="0"/>
              <a:t>if [ $? -ne 0 ]; </a:t>
            </a:r>
            <a:r>
              <a:rPr lang="fr-CI" sz="900" dirty="0" err="1"/>
              <a:t>then</a:t>
            </a:r>
            <a:endParaRPr lang="fr-CI" sz="900" dirty="0"/>
          </a:p>
          <a:p>
            <a:r>
              <a:rPr lang="fr-CI" sz="900" dirty="0"/>
              <a:t>  </a:t>
            </a:r>
            <a:r>
              <a:rPr lang="fr-CI" sz="900" dirty="0" err="1"/>
              <a:t>echo</a:t>
            </a:r>
            <a:r>
              <a:rPr lang="fr-CI" sz="900" dirty="0"/>
              <a:t> "</a:t>
            </a:r>
            <a:r>
              <a:rPr lang="fr-CI" sz="900" dirty="0" err="1"/>
              <a:t>kubectl</a:t>
            </a:r>
            <a:r>
              <a:rPr lang="fr-CI" sz="900" dirty="0"/>
              <a:t> configuration </a:t>
            </a:r>
            <a:r>
              <a:rPr lang="fr-CI" sz="900" dirty="0" err="1"/>
              <a:t>failed</a:t>
            </a:r>
            <a:r>
              <a:rPr lang="fr-CI" sz="900" dirty="0"/>
              <a:t>"</a:t>
            </a:r>
          </a:p>
          <a:p>
            <a:r>
              <a:rPr lang="fr-CI" sz="900" dirty="0"/>
              <a:t>  exit 1</a:t>
            </a:r>
          </a:p>
          <a:p>
            <a:r>
              <a:rPr lang="fr-CI" sz="900" dirty="0"/>
              <a:t>fi</a:t>
            </a:r>
          </a:p>
          <a:p>
            <a:r>
              <a:rPr lang="fr-CI" sz="900" dirty="0" err="1"/>
              <a:t>echo</a:t>
            </a:r>
            <a:r>
              <a:rPr lang="fr-CI" sz="900" dirty="0"/>
              <a:t> "</a:t>
            </a:r>
            <a:r>
              <a:rPr lang="fr-CI" sz="900" dirty="0" err="1"/>
              <a:t>kubectl</a:t>
            </a:r>
            <a:r>
              <a:rPr lang="fr-CI" sz="900" dirty="0"/>
              <a:t> configuration </a:t>
            </a:r>
            <a:r>
              <a:rPr lang="fr-CI" sz="900" dirty="0" err="1"/>
              <a:t>successful</a:t>
            </a:r>
            <a:r>
              <a:rPr lang="fr-CI" sz="900" dirty="0"/>
              <a:t>"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830" y="1739347"/>
            <a:ext cx="1962150" cy="154305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027440" y="2117034"/>
            <a:ext cx="1381540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9" y="4941197"/>
            <a:ext cx="4457700" cy="12096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00" y="4774509"/>
            <a:ext cx="1962150" cy="154305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118653" y="5406886"/>
            <a:ext cx="1550504" cy="198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sp>
        <p:nvSpPr>
          <p:cNvPr id="11" name="ZoneTexte 10"/>
          <p:cNvSpPr txBox="1"/>
          <p:nvPr/>
        </p:nvSpPr>
        <p:spPr>
          <a:xfrm>
            <a:off x="7225747" y="3804974"/>
            <a:ext cx="4860235" cy="30162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1000" dirty="0" smtClean="0"/>
              <a:t>#!/</a:t>
            </a:r>
            <a:r>
              <a:rPr lang="fr-CI" sz="1000" dirty="0"/>
              <a:t>bin/</a:t>
            </a:r>
            <a:r>
              <a:rPr lang="fr-CI" sz="1000" dirty="0" err="1"/>
              <a:t>bash</a:t>
            </a:r>
            <a:endParaRPr lang="fr-CI" sz="1000" dirty="0"/>
          </a:p>
          <a:p>
            <a:r>
              <a:rPr lang="fr-CI" sz="1000" dirty="0"/>
              <a:t># Script pour déployer les </a:t>
            </a:r>
            <a:r>
              <a:rPr lang="fr-CI" sz="1000" dirty="0" err="1"/>
              <a:t>microservices</a:t>
            </a:r>
            <a:r>
              <a:rPr lang="fr-CI" sz="1000" dirty="0"/>
              <a:t> sur </a:t>
            </a:r>
            <a:r>
              <a:rPr lang="fr-CI" sz="1000" dirty="0" err="1"/>
              <a:t>Kubernetes</a:t>
            </a:r>
            <a:endParaRPr lang="fr-CI" sz="1000" dirty="0"/>
          </a:p>
          <a:p>
            <a:r>
              <a:rPr lang="fr-CI" sz="1000" dirty="0"/>
              <a:t/>
            </a:r>
            <a:br>
              <a:rPr lang="fr-CI" sz="1000" dirty="0"/>
            </a:br>
            <a:r>
              <a:rPr lang="fr-CI" sz="1000" dirty="0"/>
              <a:t># Charger les variables de </a:t>
            </a:r>
            <a:r>
              <a:rPr lang="fr-CI" sz="1000" dirty="0" err="1"/>
              <a:t>config.yml</a:t>
            </a:r>
            <a:endParaRPr lang="fr-CI" sz="1000" dirty="0"/>
          </a:p>
          <a:p>
            <a:r>
              <a:rPr lang="fr-CI" sz="1000" dirty="0"/>
              <a:t>DEPLOYMENT_NAME=$(</a:t>
            </a:r>
            <a:r>
              <a:rPr lang="fr-CI" sz="1000" dirty="0" err="1"/>
              <a:t>yq</a:t>
            </a:r>
            <a:r>
              <a:rPr lang="fr-CI" sz="1000" dirty="0"/>
              <a:t> e '.</a:t>
            </a:r>
            <a:r>
              <a:rPr lang="fr-CI" sz="1000" dirty="0" err="1"/>
              <a:t>deployment_name</a:t>
            </a:r>
            <a:r>
              <a:rPr lang="fr-CI" sz="1000" dirty="0"/>
              <a:t>' </a:t>
            </a:r>
            <a:r>
              <a:rPr lang="fr-CI" sz="1000" dirty="0" err="1"/>
              <a:t>config.yml</a:t>
            </a:r>
            <a:r>
              <a:rPr lang="fr-CI" sz="1000" dirty="0"/>
              <a:t>)</a:t>
            </a:r>
          </a:p>
          <a:p>
            <a:r>
              <a:rPr lang="fr-CI" sz="1000" dirty="0"/>
              <a:t>KUBERNETES_NAMESPACE=$(</a:t>
            </a:r>
            <a:r>
              <a:rPr lang="fr-CI" sz="1000" dirty="0" err="1"/>
              <a:t>yq</a:t>
            </a:r>
            <a:r>
              <a:rPr lang="fr-CI" sz="1000" dirty="0"/>
              <a:t> e '.</a:t>
            </a:r>
            <a:r>
              <a:rPr lang="fr-CI" sz="1000" dirty="0" err="1"/>
              <a:t>kubernetes_namespace</a:t>
            </a:r>
            <a:r>
              <a:rPr lang="fr-CI" sz="1000" dirty="0"/>
              <a:t>' </a:t>
            </a:r>
            <a:r>
              <a:rPr lang="fr-CI" sz="1000" dirty="0" err="1"/>
              <a:t>config.yml</a:t>
            </a:r>
            <a:r>
              <a:rPr lang="fr-CI" sz="1000" dirty="0"/>
              <a:t>)</a:t>
            </a:r>
          </a:p>
          <a:p>
            <a:r>
              <a:rPr lang="fr-CI" sz="1000" dirty="0"/>
              <a:t/>
            </a:r>
            <a:br>
              <a:rPr lang="fr-CI" sz="1000" dirty="0"/>
            </a:br>
            <a:r>
              <a:rPr lang="fr-CI" sz="1000" dirty="0" err="1"/>
              <a:t>echo</a:t>
            </a:r>
            <a:r>
              <a:rPr lang="fr-CI" sz="1000" dirty="0"/>
              <a:t> "</a:t>
            </a:r>
            <a:r>
              <a:rPr lang="fr-CI" sz="1000" dirty="0" err="1"/>
              <a:t>Deploying</a:t>
            </a:r>
            <a:r>
              <a:rPr lang="fr-CI" sz="1000" dirty="0"/>
              <a:t> </a:t>
            </a:r>
            <a:r>
              <a:rPr lang="fr-CI" sz="1000" dirty="0" err="1"/>
              <a:t>microservices</a:t>
            </a:r>
            <a:r>
              <a:rPr lang="fr-CI" sz="1000" dirty="0"/>
              <a:t> to EKS"</a:t>
            </a:r>
          </a:p>
          <a:p>
            <a:r>
              <a:rPr lang="fr-CI" sz="1000" dirty="0" err="1"/>
              <a:t>kubectl</a:t>
            </a:r>
            <a:r>
              <a:rPr lang="fr-CI" sz="1000" dirty="0"/>
              <a:t> </a:t>
            </a:r>
            <a:r>
              <a:rPr lang="fr-CI" sz="1000" dirty="0" err="1"/>
              <a:t>apply</a:t>
            </a:r>
            <a:r>
              <a:rPr lang="fr-CI" sz="1000" dirty="0"/>
              <a:t> -f /</a:t>
            </a:r>
            <a:r>
              <a:rPr lang="fr-CI" sz="1000" dirty="0" err="1"/>
              <a:t>src</a:t>
            </a:r>
            <a:r>
              <a:rPr lang="fr-CI" sz="1000" dirty="0"/>
              <a:t>/</a:t>
            </a:r>
            <a:r>
              <a:rPr lang="fr-CI" sz="1000" dirty="0" err="1"/>
              <a:t>kubernetes</a:t>
            </a:r>
            <a:r>
              <a:rPr lang="fr-CI" sz="1000" dirty="0"/>
              <a:t>/</a:t>
            </a:r>
            <a:r>
              <a:rPr lang="fr-CI" sz="1000" dirty="0" err="1"/>
              <a:t>deployment.yaml</a:t>
            </a:r>
            <a:r>
              <a:rPr lang="fr-CI" sz="1000" dirty="0"/>
              <a:t> --</a:t>
            </a:r>
            <a:r>
              <a:rPr lang="fr-CI" sz="1000" dirty="0" err="1"/>
              <a:t>namespace</a:t>
            </a:r>
            <a:r>
              <a:rPr lang="fr-CI" sz="1000" dirty="0"/>
              <a:t> $KUBERNETES_NAMESPACE</a:t>
            </a:r>
          </a:p>
          <a:p>
            <a:r>
              <a:rPr lang="fr-CI" sz="1000" dirty="0" err="1"/>
              <a:t>kubectl</a:t>
            </a:r>
            <a:r>
              <a:rPr lang="fr-CI" sz="1000" dirty="0"/>
              <a:t> </a:t>
            </a:r>
            <a:r>
              <a:rPr lang="fr-CI" sz="1000" dirty="0" err="1"/>
              <a:t>apply</a:t>
            </a:r>
            <a:r>
              <a:rPr lang="fr-CI" sz="1000" dirty="0"/>
              <a:t> -f /</a:t>
            </a:r>
            <a:r>
              <a:rPr lang="fr-CI" sz="1000" dirty="0" err="1"/>
              <a:t>src</a:t>
            </a:r>
            <a:r>
              <a:rPr lang="fr-CI" sz="1000" dirty="0"/>
              <a:t>/</a:t>
            </a:r>
            <a:r>
              <a:rPr lang="fr-CI" sz="1000" dirty="0" err="1"/>
              <a:t>kubernetes</a:t>
            </a:r>
            <a:r>
              <a:rPr lang="fr-CI" sz="1000" dirty="0"/>
              <a:t>/</a:t>
            </a:r>
            <a:r>
              <a:rPr lang="fr-CI" sz="1000" dirty="0" err="1"/>
              <a:t>services.yaml</a:t>
            </a:r>
            <a:r>
              <a:rPr lang="fr-CI" sz="1000" dirty="0"/>
              <a:t> --</a:t>
            </a:r>
            <a:r>
              <a:rPr lang="fr-CI" sz="1000" dirty="0" err="1"/>
              <a:t>namespace</a:t>
            </a:r>
            <a:r>
              <a:rPr lang="fr-CI" sz="1000" dirty="0"/>
              <a:t> $KUBERNETES_NAMESPACE</a:t>
            </a:r>
          </a:p>
          <a:p>
            <a:r>
              <a:rPr lang="fr-CI" sz="1000" dirty="0"/>
              <a:t/>
            </a:r>
            <a:br>
              <a:rPr lang="fr-CI" sz="1000" dirty="0"/>
            </a:br>
            <a:r>
              <a:rPr lang="fr-CI" sz="1000" dirty="0" err="1"/>
              <a:t>kubectl</a:t>
            </a:r>
            <a:r>
              <a:rPr lang="fr-CI" sz="1000" dirty="0"/>
              <a:t> </a:t>
            </a:r>
            <a:r>
              <a:rPr lang="fr-CI" sz="1000" dirty="0" err="1"/>
              <a:t>rollout</a:t>
            </a:r>
            <a:r>
              <a:rPr lang="fr-CI" sz="1000" dirty="0"/>
              <a:t> </a:t>
            </a:r>
            <a:r>
              <a:rPr lang="fr-CI" sz="1000" dirty="0" err="1"/>
              <a:t>status</a:t>
            </a:r>
            <a:r>
              <a:rPr lang="fr-CI" sz="1000" dirty="0"/>
              <a:t> </a:t>
            </a:r>
            <a:r>
              <a:rPr lang="fr-CI" sz="1000" dirty="0" err="1"/>
              <a:t>deployment</a:t>
            </a:r>
            <a:r>
              <a:rPr lang="fr-CI" sz="1000" dirty="0"/>
              <a:t>/$DEPLOYMENT_NAME</a:t>
            </a:r>
          </a:p>
          <a:p>
            <a:r>
              <a:rPr lang="fr-CI" sz="1000" dirty="0"/>
              <a:t>if [ $? -ne 0 ]; </a:t>
            </a:r>
            <a:r>
              <a:rPr lang="fr-CI" sz="1000" dirty="0" err="1"/>
              <a:t>then</a:t>
            </a:r>
            <a:endParaRPr lang="fr-CI" sz="1000" dirty="0"/>
          </a:p>
          <a:p>
            <a:r>
              <a:rPr lang="fr-CI" sz="1000" dirty="0"/>
              <a:t>  </a:t>
            </a:r>
            <a:r>
              <a:rPr lang="fr-CI" sz="1000" dirty="0" err="1"/>
              <a:t>echo</a:t>
            </a:r>
            <a:r>
              <a:rPr lang="fr-CI" sz="1000" dirty="0"/>
              <a:t> "</a:t>
            </a:r>
            <a:r>
              <a:rPr lang="fr-CI" sz="1000" dirty="0" err="1"/>
              <a:t>Deployment</a:t>
            </a:r>
            <a:r>
              <a:rPr lang="fr-CI" sz="1000" dirty="0"/>
              <a:t> </a:t>
            </a:r>
            <a:r>
              <a:rPr lang="fr-CI" sz="1000" dirty="0" err="1"/>
              <a:t>failed</a:t>
            </a:r>
            <a:r>
              <a:rPr lang="fr-CI" sz="1000" dirty="0"/>
              <a:t>"</a:t>
            </a:r>
          </a:p>
          <a:p>
            <a:r>
              <a:rPr lang="fr-CI" sz="1000" dirty="0"/>
              <a:t>  exit 1</a:t>
            </a:r>
          </a:p>
          <a:p>
            <a:r>
              <a:rPr lang="fr-CI" sz="1000" dirty="0"/>
              <a:t>fi</a:t>
            </a:r>
          </a:p>
          <a:p>
            <a:r>
              <a:rPr lang="fr-CI" sz="1000" dirty="0" err="1"/>
              <a:t>echo</a:t>
            </a:r>
            <a:r>
              <a:rPr lang="fr-CI" sz="1000" dirty="0"/>
              <a:t> "</a:t>
            </a:r>
            <a:r>
              <a:rPr lang="fr-CI" sz="1000" dirty="0" err="1"/>
              <a:t>Deployment</a:t>
            </a:r>
            <a:r>
              <a:rPr lang="fr-CI" sz="1000" dirty="0"/>
              <a:t> </a:t>
            </a:r>
            <a:r>
              <a:rPr lang="fr-CI" sz="1000" dirty="0" err="1"/>
              <a:t>successful</a:t>
            </a:r>
            <a:r>
              <a:rPr lang="fr-CI" sz="1000" dirty="0"/>
              <a:t>"</a:t>
            </a:r>
          </a:p>
        </p:txBody>
      </p:sp>
      <p:sp>
        <p:nvSpPr>
          <p:cNvPr id="12" name="Flèche droite 11"/>
          <p:cNvSpPr/>
          <p:nvPr/>
        </p:nvSpPr>
        <p:spPr>
          <a:xfrm>
            <a:off x="4373217" y="2236304"/>
            <a:ext cx="298174" cy="27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13" name="Flèche droite 12"/>
          <p:cNvSpPr/>
          <p:nvPr/>
        </p:nvSpPr>
        <p:spPr>
          <a:xfrm>
            <a:off x="4631635" y="5446642"/>
            <a:ext cx="234709" cy="198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14" name="Flèche droite 13"/>
          <p:cNvSpPr/>
          <p:nvPr/>
        </p:nvSpPr>
        <p:spPr>
          <a:xfrm>
            <a:off x="6853186" y="2261890"/>
            <a:ext cx="298174" cy="27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15" name="Flèche droite 14"/>
          <p:cNvSpPr/>
          <p:nvPr/>
        </p:nvSpPr>
        <p:spPr>
          <a:xfrm>
            <a:off x="6916651" y="5406886"/>
            <a:ext cx="234709" cy="198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</p:spTree>
    <p:extLst>
      <p:ext uri="{BB962C8B-B14F-4D97-AF65-F5344CB8AC3E}">
        <p14:creationId xmlns:p14="http://schemas.microsoft.com/office/powerpoint/2010/main" val="186294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027584" y="308113"/>
            <a:ext cx="8488016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2400" b="1" dirty="0" smtClean="0"/>
              <a:t>DEPLOIEMENT DES MISCROSERVICES SUR EKS(Fin)</a:t>
            </a:r>
            <a:endParaRPr lang="fr-CI" sz="24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7255566" y="911205"/>
            <a:ext cx="4830417" cy="13849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#!/bin/bash</a:t>
            </a:r>
          </a:p>
          <a:p>
            <a:r>
              <a:rPr lang="en-US" sz="1200" dirty="0"/>
              <a:t>echo "Checking if services are running"</a:t>
            </a:r>
          </a:p>
          <a:p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# </a:t>
            </a:r>
            <a:r>
              <a:rPr lang="en-US" sz="1200" dirty="0" err="1"/>
              <a:t>Vérifier</a:t>
            </a:r>
            <a:r>
              <a:rPr lang="en-US" sz="1200" dirty="0"/>
              <a:t> que les services </a:t>
            </a:r>
            <a:r>
              <a:rPr lang="en-US" sz="1200" dirty="0" err="1"/>
              <a:t>sont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cours</a:t>
            </a:r>
            <a:r>
              <a:rPr lang="en-US" sz="1200" dirty="0"/>
              <a:t> </a:t>
            </a:r>
            <a:r>
              <a:rPr lang="en-US" sz="1200" dirty="0" err="1"/>
              <a:t>d'exécution</a:t>
            </a:r>
            <a:endParaRPr lang="en-US" sz="1200" dirty="0"/>
          </a:p>
          <a:p>
            <a:r>
              <a:rPr lang="en-US" sz="1200" dirty="0" err="1"/>
              <a:t>kubectl</a:t>
            </a:r>
            <a:r>
              <a:rPr lang="en-US" sz="1200" dirty="0"/>
              <a:t> get pods --namespace $KUBERNETES_NAMESPACE</a:t>
            </a:r>
          </a:p>
          <a:p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err="1"/>
              <a:t>kubectl</a:t>
            </a:r>
            <a:r>
              <a:rPr lang="en-US" sz="1200" dirty="0"/>
              <a:t> rollout status deployment/$</a:t>
            </a:r>
            <a:r>
              <a:rPr lang="en-US" sz="1200" dirty="0" smtClean="0"/>
              <a:t>DEPLOYMENT_NAME</a:t>
            </a:r>
            <a:endParaRPr lang="en-US" sz="12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830" y="1073427"/>
            <a:ext cx="1962150" cy="154305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027440" y="2117033"/>
            <a:ext cx="1381540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527" y="2806566"/>
            <a:ext cx="1962150" cy="154305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059019" y="4094922"/>
            <a:ext cx="1202633" cy="198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sp>
        <p:nvSpPr>
          <p:cNvPr id="11" name="ZoneTexte 10"/>
          <p:cNvSpPr txBox="1"/>
          <p:nvPr/>
        </p:nvSpPr>
        <p:spPr>
          <a:xfrm>
            <a:off x="7255566" y="2454966"/>
            <a:ext cx="4860235" cy="19543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#!/bin/bash</a:t>
            </a:r>
          </a:p>
          <a:p>
            <a:r>
              <a:rPr lang="en-US" sz="1100" dirty="0"/>
              <a:t>echo "Validating the service"</a:t>
            </a:r>
          </a:p>
          <a:p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# </a:t>
            </a:r>
            <a:r>
              <a:rPr lang="en-US" sz="1100" dirty="0" err="1"/>
              <a:t>Obtenir</a:t>
            </a:r>
            <a:r>
              <a:rPr lang="en-US" sz="1100" dirty="0"/>
              <a:t> </a:t>
            </a:r>
            <a:r>
              <a:rPr lang="en-US" sz="1100" dirty="0" err="1"/>
              <a:t>l'URL</a:t>
            </a:r>
            <a:r>
              <a:rPr lang="en-US" sz="1100" dirty="0"/>
              <a:t> du service via </a:t>
            </a:r>
            <a:r>
              <a:rPr lang="en-US" sz="1100" dirty="0" err="1"/>
              <a:t>l'IP</a:t>
            </a:r>
            <a:r>
              <a:rPr lang="en-US" sz="1100" dirty="0"/>
              <a:t> du </a:t>
            </a:r>
            <a:r>
              <a:rPr lang="en-US" sz="1100" dirty="0" err="1"/>
              <a:t>LoadBalancer</a:t>
            </a:r>
            <a:endParaRPr lang="en-US" sz="1100" dirty="0"/>
          </a:p>
          <a:p>
            <a:r>
              <a:rPr lang="en-US" sz="1100" dirty="0"/>
              <a:t>SERVICE_URL=$(</a:t>
            </a:r>
            <a:r>
              <a:rPr lang="en-US" sz="1100" dirty="0" err="1"/>
              <a:t>kubectl</a:t>
            </a:r>
            <a:r>
              <a:rPr lang="en-US" sz="1100" dirty="0"/>
              <a:t> get svc $SERVICE_NAME -o </a:t>
            </a:r>
            <a:r>
              <a:rPr lang="en-US" sz="1100" dirty="0" err="1"/>
              <a:t>jsonpath</a:t>
            </a:r>
            <a:r>
              <a:rPr lang="en-US" sz="1100" dirty="0"/>
              <a:t>='{.</a:t>
            </a:r>
            <a:r>
              <a:rPr lang="en-US" sz="1100" dirty="0" err="1"/>
              <a:t>status.loadBalancer.ingress</a:t>
            </a:r>
            <a:r>
              <a:rPr lang="en-US" sz="1100" dirty="0"/>
              <a:t>[0].hostname}')</a:t>
            </a:r>
          </a:p>
          <a:p>
            <a:r>
              <a:rPr lang="en-US" sz="1100" dirty="0"/>
              <a:t>echo "Service is running at $SERVICE_URL"</a:t>
            </a:r>
          </a:p>
          <a:p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# </a:t>
            </a:r>
            <a:r>
              <a:rPr lang="en-US" sz="1100" dirty="0" err="1"/>
              <a:t>Valider</a:t>
            </a:r>
            <a:r>
              <a:rPr lang="en-US" sz="1100" dirty="0"/>
              <a:t> </a:t>
            </a:r>
            <a:r>
              <a:rPr lang="en-US" sz="1100" dirty="0" err="1"/>
              <a:t>l'accessibilité</a:t>
            </a:r>
            <a:r>
              <a:rPr lang="en-US" sz="1100" dirty="0"/>
              <a:t> du service</a:t>
            </a:r>
          </a:p>
          <a:p>
            <a:r>
              <a:rPr lang="en-US" sz="1100" dirty="0"/>
              <a:t>curl -f $SERVICE_URL || exit 1</a:t>
            </a:r>
          </a:p>
          <a:p>
            <a:r>
              <a:rPr lang="en-US" sz="1100" dirty="0"/>
              <a:t>echo "Service validation successful"</a:t>
            </a:r>
          </a:p>
        </p:txBody>
      </p:sp>
      <p:sp>
        <p:nvSpPr>
          <p:cNvPr id="12" name="Flèche droite 11"/>
          <p:cNvSpPr/>
          <p:nvPr/>
        </p:nvSpPr>
        <p:spPr>
          <a:xfrm>
            <a:off x="4253949" y="1639957"/>
            <a:ext cx="298174" cy="27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13" name="Flèche droite 12"/>
          <p:cNvSpPr/>
          <p:nvPr/>
        </p:nvSpPr>
        <p:spPr>
          <a:xfrm>
            <a:off x="4234072" y="3478699"/>
            <a:ext cx="363920" cy="288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14" name="Flèche droite 13"/>
          <p:cNvSpPr/>
          <p:nvPr/>
        </p:nvSpPr>
        <p:spPr>
          <a:xfrm>
            <a:off x="6853186" y="1586028"/>
            <a:ext cx="298174" cy="27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15" name="Flèche droite 14"/>
          <p:cNvSpPr/>
          <p:nvPr/>
        </p:nvSpPr>
        <p:spPr>
          <a:xfrm>
            <a:off x="6916651" y="3438939"/>
            <a:ext cx="234709" cy="198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59" y="1260362"/>
            <a:ext cx="3752850" cy="116205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81" y="3051938"/>
            <a:ext cx="3895725" cy="117157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81" y="4840459"/>
            <a:ext cx="3816264" cy="124777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233" y="4843354"/>
            <a:ext cx="1962150" cy="1543050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5077603" y="5049078"/>
            <a:ext cx="1084658" cy="188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sp>
        <p:nvSpPr>
          <p:cNvPr id="20" name="ZoneTexte 19"/>
          <p:cNvSpPr txBox="1"/>
          <p:nvPr/>
        </p:nvSpPr>
        <p:spPr>
          <a:xfrm>
            <a:off x="7240656" y="4568113"/>
            <a:ext cx="4860235" cy="21852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850" dirty="0" smtClean="0"/>
              <a:t>#!/</a:t>
            </a:r>
            <a:r>
              <a:rPr lang="fr-CI" sz="850" dirty="0"/>
              <a:t>bin/</a:t>
            </a:r>
            <a:r>
              <a:rPr lang="fr-CI" sz="850" dirty="0" err="1"/>
              <a:t>bash</a:t>
            </a:r>
            <a:endParaRPr lang="fr-CI" sz="850" dirty="0"/>
          </a:p>
          <a:p>
            <a:r>
              <a:rPr lang="fr-CI" sz="850" dirty="0"/>
              <a:t># Script pour configurer l'auto-</a:t>
            </a:r>
            <a:r>
              <a:rPr lang="fr-CI" sz="850" dirty="0" err="1"/>
              <a:t>scaling</a:t>
            </a:r>
            <a:r>
              <a:rPr lang="fr-CI" sz="850" dirty="0"/>
              <a:t> des </a:t>
            </a:r>
            <a:r>
              <a:rPr lang="fr-CI" sz="850" dirty="0" err="1"/>
              <a:t>pods</a:t>
            </a:r>
            <a:r>
              <a:rPr lang="fr-CI" sz="850" dirty="0"/>
              <a:t> dans un déploiement </a:t>
            </a:r>
            <a:r>
              <a:rPr lang="fr-CI" sz="850" dirty="0" err="1"/>
              <a:t>Kubernetes</a:t>
            </a:r>
            <a:endParaRPr lang="fr-CI" sz="850" dirty="0"/>
          </a:p>
          <a:p>
            <a:r>
              <a:rPr lang="fr-CI" sz="850" dirty="0"/>
              <a:t/>
            </a:r>
            <a:br>
              <a:rPr lang="fr-CI" sz="850" dirty="0"/>
            </a:br>
            <a:r>
              <a:rPr lang="fr-CI" sz="850" dirty="0"/>
              <a:t>DEPLOYMENT_NAME=$(</a:t>
            </a:r>
            <a:r>
              <a:rPr lang="fr-CI" sz="850" dirty="0" err="1"/>
              <a:t>yq</a:t>
            </a:r>
            <a:r>
              <a:rPr lang="fr-CI" sz="850" dirty="0"/>
              <a:t> e '.</a:t>
            </a:r>
            <a:r>
              <a:rPr lang="fr-CI" sz="850" dirty="0" err="1"/>
              <a:t>deployment_name</a:t>
            </a:r>
            <a:r>
              <a:rPr lang="fr-CI" sz="850" dirty="0"/>
              <a:t>' </a:t>
            </a:r>
            <a:r>
              <a:rPr lang="fr-CI" sz="850" dirty="0" err="1"/>
              <a:t>config.yml</a:t>
            </a:r>
            <a:r>
              <a:rPr lang="fr-CI" sz="850" dirty="0"/>
              <a:t>)</a:t>
            </a:r>
          </a:p>
          <a:p>
            <a:r>
              <a:rPr lang="fr-CI" sz="850" dirty="0"/>
              <a:t>KUBERNETES_NAMESPACE=$(</a:t>
            </a:r>
            <a:r>
              <a:rPr lang="fr-CI" sz="850" dirty="0" err="1"/>
              <a:t>yq</a:t>
            </a:r>
            <a:r>
              <a:rPr lang="fr-CI" sz="850" dirty="0"/>
              <a:t> e '.</a:t>
            </a:r>
            <a:r>
              <a:rPr lang="fr-CI" sz="850" dirty="0" err="1"/>
              <a:t>kubernetes_namespace</a:t>
            </a:r>
            <a:r>
              <a:rPr lang="fr-CI" sz="850" dirty="0"/>
              <a:t>' </a:t>
            </a:r>
            <a:r>
              <a:rPr lang="fr-CI" sz="850" dirty="0" err="1"/>
              <a:t>config.yml</a:t>
            </a:r>
            <a:r>
              <a:rPr lang="fr-CI" sz="850" dirty="0"/>
              <a:t>)</a:t>
            </a:r>
          </a:p>
          <a:p>
            <a:r>
              <a:rPr lang="fr-CI" sz="850" dirty="0"/>
              <a:t/>
            </a:r>
            <a:br>
              <a:rPr lang="fr-CI" sz="850" dirty="0"/>
            </a:br>
            <a:r>
              <a:rPr lang="fr-CI" sz="850" dirty="0"/>
              <a:t># Définir les limites pour l'auto-</a:t>
            </a:r>
            <a:r>
              <a:rPr lang="fr-CI" sz="850" dirty="0" err="1"/>
              <a:t>scaling</a:t>
            </a:r>
            <a:endParaRPr lang="fr-CI" sz="850" dirty="0"/>
          </a:p>
          <a:p>
            <a:r>
              <a:rPr lang="fr-CI" sz="850" dirty="0"/>
              <a:t>MIN_REPLICAS=2</a:t>
            </a:r>
          </a:p>
          <a:p>
            <a:r>
              <a:rPr lang="fr-CI" sz="850" dirty="0"/>
              <a:t>MAX_REPLICAS=10</a:t>
            </a:r>
          </a:p>
          <a:p>
            <a:r>
              <a:rPr lang="fr-CI" sz="850" dirty="0"/>
              <a:t>TARGET_CPU_UTILIZATION=50</a:t>
            </a:r>
          </a:p>
          <a:p>
            <a:r>
              <a:rPr lang="fr-CI" sz="850" dirty="0"/>
              <a:t/>
            </a:r>
            <a:br>
              <a:rPr lang="fr-CI" sz="850" dirty="0"/>
            </a:br>
            <a:r>
              <a:rPr lang="fr-CI" sz="850" dirty="0" err="1"/>
              <a:t>echo</a:t>
            </a:r>
            <a:r>
              <a:rPr lang="fr-CI" sz="850" dirty="0"/>
              <a:t> "Appliquer l'auto-</a:t>
            </a:r>
            <a:r>
              <a:rPr lang="fr-CI" sz="850" dirty="0" err="1"/>
              <a:t>scaling</a:t>
            </a:r>
            <a:r>
              <a:rPr lang="fr-CI" sz="850" dirty="0"/>
              <a:t> pour le déploiement $DEPLOYMENT_NAME..."</a:t>
            </a:r>
          </a:p>
          <a:p>
            <a:r>
              <a:rPr lang="fr-CI" sz="850" dirty="0" err="1"/>
              <a:t>kubectl</a:t>
            </a:r>
            <a:r>
              <a:rPr lang="fr-CI" sz="850" dirty="0"/>
              <a:t> </a:t>
            </a:r>
            <a:r>
              <a:rPr lang="fr-CI" sz="850" dirty="0" err="1"/>
              <a:t>autoscale</a:t>
            </a:r>
            <a:r>
              <a:rPr lang="fr-CI" sz="850" dirty="0"/>
              <a:t> </a:t>
            </a:r>
            <a:r>
              <a:rPr lang="fr-CI" sz="850" dirty="0" err="1"/>
              <a:t>deployment</a:t>
            </a:r>
            <a:r>
              <a:rPr lang="fr-CI" sz="850" dirty="0"/>
              <a:t> $DEPLOYMENT_NAME --</a:t>
            </a:r>
            <a:r>
              <a:rPr lang="fr-CI" sz="850" dirty="0" err="1"/>
              <a:t>cpu</a:t>
            </a:r>
            <a:r>
              <a:rPr lang="fr-CI" sz="850" dirty="0"/>
              <a:t>-percent=$TARGET_CPU_UTILIZATION --min=$MIN_REPLICAS --max=$MAX_REPLICAS --</a:t>
            </a:r>
            <a:r>
              <a:rPr lang="fr-CI" sz="850" dirty="0" err="1"/>
              <a:t>namespace</a:t>
            </a:r>
            <a:r>
              <a:rPr lang="fr-CI" sz="850" dirty="0"/>
              <a:t>=$KUBERNETES_NAMESPACE</a:t>
            </a:r>
          </a:p>
          <a:p>
            <a:r>
              <a:rPr lang="fr-CI" sz="850" dirty="0" err="1"/>
              <a:t>echo</a:t>
            </a:r>
            <a:r>
              <a:rPr lang="fr-CI" sz="850" dirty="0"/>
              <a:t> "L'auto-</a:t>
            </a:r>
            <a:r>
              <a:rPr lang="fr-CI" sz="850" dirty="0" err="1"/>
              <a:t>scaling</a:t>
            </a:r>
            <a:r>
              <a:rPr lang="fr-CI" sz="850" dirty="0"/>
              <a:t> a été configuré avec succès.</a:t>
            </a:r>
            <a:r>
              <a:rPr lang="fr-CI" sz="800" dirty="0"/>
              <a:t>"</a:t>
            </a:r>
          </a:p>
        </p:txBody>
      </p:sp>
      <p:sp>
        <p:nvSpPr>
          <p:cNvPr id="21" name="Flèche droite 20"/>
          <p:cNvSpPr/>
          <p:nvPr/>
        </p:nvSpPr>
        <p:spPr>
          <a:xfrm>
            <a:off x="4209429" y="5516602"/>
            <a:ext cx="363920" cy="288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22" name="Flèche droite 21"/>
          <p:cNvSpPr/>
          <p:nvPr/>
        </p:nvSpPr>
        <p:spPr>
          <a:xfrm>
            <a:off x="6901665" y="5556359"/>
            <a:ext cx="234709" cy="198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</p:spTree>
    <p:extLst>
      <p:ext uri="{BB962C8B-B14F-4D97-AF65-F5344CB8AC3E}">
        <p14:creationId xmlns:p14="http://schemas.microsoft.com/office/powerpoint/2010/main" val="52541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09770" y="480180"/>
            <a:ext cx="8943562" cy="46166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fr-CI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          PRESENTATION TECHNIQUE DE LA SOLUTION</a:t>
            </a:r>
            <a:endParaRPr lang="fr-CI" sz="2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Flèche droite 2"/>
          <p:cNvSpPr/>
          <p:nvPr/>
        </p:nvSpPr>
        <p:spPr>
          <a:xfrm>
            <a:off x="287406" y="462141"/>
            <a:ext cx="574813" cy="53972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4" name="ZoneTexte 3"/>
          <p:cNvSpPr txBox="1"/>
          <p:nvPr/>
        </p:nvSpPr>
        <p:spPr>
          <a:xfrm>
            <a:off x="1530636" y="1196952"/>
            <a:ext cx="83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Présentation de l’architecture</a:t>
            </a:r>
            <a:endParaRPr lang="fr-CI" dirty="0"/>
          </a:p>
        </p:txBody>
      </p:sp>
      <p:sp>
        <p:nvSpPr>
          <p:cNvPr id="5" name="Chevron 4"/>
          <p:cNvSpPr/>
          <p:nvPr/>
        </p:nvSpPr>
        <p:spPr>
          <a:xfrm>
            <a:off x="1247366" y="1218450"/>
            <a:ext cx="238539" cy="28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530636" y="1612995"/>
            <a:ext cx="83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Présentation des de la </a:t>
            </a:r>
            <a:r>
              <a:rPr lang="fr-CI" dirty="0" err="1" smtClean="0"/>
              <a:t>stack</a:t>
            </a:r>
            <a:r>
              <a:rPr lang="fr-CI" dirty="0" smtClean="0"/>
              <a:t> technique</a:t>
            </a:r>
            <a:endParaRPr lang="fr-CI" dirty="0"/>
          </a:p>
        </p:txBody>
      </p:sp>
      <p:sp>
        <p:nvSpPr>
          <p:cNvPr id="7" name="Chevron 6"/>
          <p:cNvSpPr/>
          <p:nvPr/>
        </p:nvSpPr>
        <p:spPr>
          <a:xfrm>
            <a:off x="1143006" y="1682604"/>
            <a:ext cx="238539" cy="28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19708" y="2726397"/>
            <a:ext cx="8943562" cy="46166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fr-CI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          IMPLEMENTATION DE LA SOLUTION</a:t>
            </a:r>
            <a:endParaRPr lang="fr-CI" sz="2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Flèche droite 8"/>
          <p:cNvSpPr/>
          <p:nvPr/>
        </p:nvSpPr>
        <p:spPr>
          <a:xfrm>
            <a:off x="208722" y="2704261"/>
            <a:ext cx="574813" cy="53972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10" name="ZoneTexte 9"/>
          <p:cNvSpPr txBox="1"/>
          <p:nvPr/>
        </p:nvSpPr>
        <p:spPr>
          <a:xfrm>
            <a:off x="1490867" y="3325139"/>
            <a:ext cx="833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Mise </a:t>
            </a:r>
            <a:r>
              <a:rPr lang="fr-CI" dirty="0"/>
              <a:t>en place de l’infrastructure avec </a:t>
            </a:r>
            <a:r>
              <a:rPr lang="fr-CI" dirty="0" err="1"/>
              <a:t>Terraform</a:t>
            </a:r>
            <a:endParaRPr lang="fr-CI" dirty="0"/>
          </a:p>
          <a:p>
            <a:endParaRPr lang="fr-CI" dirty="0"/>
          </a:p>
        </p:txBody>
      </p:sp>
      <p:sp>
        <p:nvSpPr>
          <p:cNvPr id="11" name="Chevron 10"/>
          <p:cNvSpPr/>
          <p:nvPr/>
        </p:nvSpPr>
        <p:spPr>
          <a:xfrm>
            <a:off x="1103254" y="3862199"/>
            <a:ext cx="238539" cy="28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470993" y="3840395"/>
            <a:ext cx="833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err="1" smtClean="0"/>
              <a:t>Provisionning</a:t>
            </a:r>
            <a:r>
              <a:rPr lang="fr-CI" dirty="0" smtClean="0"/>
              <a:t> </a:t>
            </a:r>
            <a:r>
              <a:rPr lang="fr-CI" dirty="0"/>
              <a:t>de l’infrastructure</a:t>
            </a:r>
          </a:p>
          <a:p>
            <a:endParaRPr lang="fr-CI" dirty="0"/>
          </a:p>
        </p:txBody>
      </p:sp>
      <p:sp>
        <p:nvSpPr>
          <p:cNvPr id="13" name="Chevron 12"/>
          <p:cNvSpPr/>
          <p:nvPr/>
        </p:nvSpPr>
        <p:spPr>
          <a:xfrm>
            <a:off x="1103253" y="3273309"/>
            <a:ext cx="238539" cy="28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chemeClr val="tx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44556" y="5012743"/>
            <a:ext cx="11155017" cy="46166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fr-CI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       MONITORING &amp; PERSPECTIVES</a:t>
            </a:r>
            <a:endParaRPr lang="fr-CI" sz="2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Flèche droite 14"/>
          <p:cNvSpPr/>
          <p:nvPr/>
        </p:nvSpPr>
        <p:spPr>
          <a:xfrm>
            <a:off x="165656" y="4934684"/>
            <a:ext cx="574813" cy="53972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16" name="ZoneTexte 15"/>
          <p:cNvSpPr txBox="1"/>
          <p:nvPr/>
        </p:nvSpPr>
        <p:spPr>
          <a:xfrm>
            <a:off x="1232458" y="5671495"/>
            <a:ext cx="83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/>
              <a:t>Surveillance des micro-services</a:t>
            </a:r>
          </a:p>
        </p:txBody>
      </p:sp>
      <p:sp>
        <p:nvSpPr>
          <p:cNvPr id="17" name="Chevron 16"/>
          <p:cNvSpPr/>
          <p:nvPr/>
        </p:nvSpPr>
        <p:spPr>
          <a:xfrm>
            <a:off x="904467" y="5671495"/>
            <a:ext cx="238539" cy="28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chemeClr val="tx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232458" y="6063298"/>
            <a:ext cx="83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/>
              <a:t>Surveillance des ressources systèmes</a:t>
            </a:r>
          </a:p>
        </p:txBody>
      </p:sp>
      <p:sp>
        <p:nvSpPr>
          <p:cNvPr id="19" name="Chevron 18"/>
          <p:cNvSpPr/>
          <p:nvPr/>
        </p:nvSpPr>
        <p:spPr>
          <a:xfrm>
            <a:off x="869680" y="6103054"/>
            <a:ext cx="238539" cy="28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3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04253" y="1560442"/>
            <a:ext cx="3001617" cy="1222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dirty="0" smtClean="0"/>
              <a:t>Monitoring</a:t>
            </a:r>
            <a:endParaRPr lang="fr-CI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19" y="3566491"/>
            <a:ext cx="2405269" cy="1615217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5407206" y="606286"/>
            <a:ext cx="867807" cy="81500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sz="4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705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68" y="940697"/>
            <a:ext cx="2371725" cy="326707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16834" y="3737113"/>
            <a:ext cx="1083365" cy="1987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sp>
        <p:nvSpPr>
          <p:cNvPr id="10" name="ZoneTexte 9"/>
          <p:cNvSpPr txBox="1"/>
          <p:nvPr/>
        </p:nvSpPr>
        <p:spPr>
          <a:xfrm>
            <a:off x="2951922" y="3737113"/>
            <a:ext cx="8328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600" dirty="0" smtClean="0"/>
              <a:t>Fichier qui liste les cibles à surveiller: les micro-services, les BD et les ressources système</a:t>
            </a:r>
            <a:endParaRPr lang="fr-CI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36711" y="3508513"/>
            <a:ext cx="1083365" cy="1987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sp>
        <p:nvSpPr>
          <p:cNvPr id="12" name="ZoneTexte 11"/>
          <p:cNvSpPr txBox="1"/>
          <p:nvPr/>
        </p:nvSpPr>
        <p:spPr>
          <a:xfrm>
            <a:off x="2951920" y="3483276"/>
            <a:ext cx="8328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600" dirty="0" smtClean="0"/>
              <a:t>Fichier contenant les règles d’alerte: les instances tombées ou </a:t>
            </a:r>
            <a:r>
              <a:rPr lang="fr-CI" sz="1600" dirty="0" err="1" smtClean="0"/>
              <a:t>degradées</a:t>
            </a:r>
            <a:r>
              <a:rPr lang="fr-CI" sz="1600" dirty="0" smtClean="0"/>
              <a:t>…</a:t>
            </a:r>
            <a:endParaRPr lang="fr-CI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387626" y="3339237"/>
            <a:ext cx="1510748" cy="6463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sp>
        <p:nvSpPr>
          <p:cNvPr id="14" name="ZoneTexte 13"/>
          <p:cNvSpPr txBox="1"/>
          <p:nvPr/>
        </p:nvSpPr>
        <p:spPr>
          <a:xfrm>
            <a:off x="2847558" y="3294043"/>
            <a:ext cx="8537713" cy="7367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sp>
        <p:nvSpPr>
          <p:cNvPr id="15" name="ZoneTexte 14"/>
          <p:cNvSpPr txBox="1"/>
          <p:nvPr/>
        </p:nvSpPr>
        <p:spPr>
          <a:xfrm>
            <a:off x="2951921" y="3229438"/>
            <a:ext cx="8328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600" b="1" dirty="0" err="1" smtClean="0">
                <a:solidFill>
                  <a:srgbClr val="FF0000"/>
                </a:solidFill>
              </a:rPr>
              <a:t>Prometheus</a:t>
            </a:r>
            <a:r>
              <a:rPr lang="fr-CI" sz="1600" dirty="0" smtClean="0">
                <a:solidFill>
                  <a:srgbClr val="FF0000"/>
                </a:solidFill>
              </a:rPr>
              <a:t>: surveille les performances et collectes les </a:t>
            </a:r>
            <a:r>
              <a:rPr lang="fr-CI" sz="1600" dirty="0" err="1" smtClean="0">
                <a:solidFill>
                  <a:srgbClr val="FF0000"/>
                </a:solidFill>
              </a:rPr>
              <a:t>metrics</a:t>
            </a:r>
            <a:r>
              <a:rPr lang="fr-CI" sz="1600" dirty="0" smtClean="0">
                <a:solidFill>
                  <a:srgbClr val="FF0000"/>
                </a:solidFill>
              </a:rPr>
              <a:t> sur l’état des cibles</a:t>
            </a:r>
            <a:endParaRPr lang="fr-CI" sz="1600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18052" y="1570384"/>
            <a:ext cx="2272541" cy="127220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sp>
        <p:nvSpPr>
          <p:cNvPr id="17" name="ZoneTexte 16"/>
          <p:cNvSpPr txBox="1"/>
          <p:nvPr/>
        </p:nvSpPr>
        <p:spPr>
          <a:xfrm>
            <a:off x="2847559" y="2036742"/>
            <a:ext cx="7489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600" b="1" dirty="0" err="1" smtClean="0"/>
              <a:t>Grafana</a:t>
            </a:r>
            <a:r>
              <a:rPr lang="fr-CI" sz="1600" dirty="0" smtClean="0"/>
              <a:t>: affiche les </a:t>
            </a:r>
            <a:r>
              <a:rPr lang="fr-CI" sz="1600" dirty="0" err="1" smtClean="0"/>
              <a:t>metrics</a:t>
            </a:r>
            <a:r>
              <a:rPr lang="fr-CI" sz="1600" dirty="0" smtClean="0"/>
              <a:t>  collectées à l’aide de tableau de bord personnalisés</a:t>
            </a:r>
            <a:endParaRPr lang="fr-CI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318052" y="1152940"/>
            <a:ext cx="1401418" cy="3776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r-CI" dirty="0"/>
          </a:p>
        </p:txBody>
      </p:sp>
      <p:sp>
        <p:nvSpPr>
          <p:cNvPr id="20" name="ZoneTexte 19"/>
          <p:cNvSpPr txBox="1"/>
          <p:nvPr/>
        </p:nvSpPr>
        <p:spPr>
          <a:xfrm>
            <a:off x="2847558" y="1143002"/>
            <a:ext cx="7489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600" dirty="0" smtClean="0"/>
              <a:t>Configuration et gestion des alertes de </a:t>
            </a:r>
            <a:r>
              <a:rPr lang="fr-CI" sz="1600" dirty="0" err="1" smtClean="0"/>
              <a:t>promotheus</a:t>
            </a:r>
            <a:r>
              <a:rPr lang="fr-CI" sz="1600" dirty="0" smtClean="0"/>
              <a:t> et les notification</a:t>
            </a:r>
            <a:endParaRPr lang="fr-CI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2847558" y="2806323"/>
            <a:ext cx="7489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600" b="1" dirty="0" err="1" smtClean="0"/>
              <a:t>Kibana</a:t>
            </a:r>
            <a:r>
              <a:rPr lang="fr-CI" sz="1600" dirty="0" smtClean="0"/>
              <a:t>: gestion des logs</a:t>
            </a:r>
            <a:endParaRPr lang="fr-CI" sz="1600" dirty="0"/>
          </a:p>
        </p:txBody>
      </p:sp>
      <p:sp>
        <p:nvSpPr>
          <p:cNvPr id="22" name="ZoneTexte 21"/>
          <p:cNvSpPr txBox="1"/>
          <p:nvPr/>
        </p:nvSpPr>
        <p:spPr>
          <a:xfrm>
            <a:off x="536710" y="4977321"/>
            <a:ext cx="8448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1600" b="1" dirty="0" smtClean="0"/>
              <a:t>Docker-</a:t>
            </a:r>
            <a:r>
              <a:rPr lang="fr-CI" sz="1600" b="1" dirty="0" err="1" smtClean="0"/>
              <a:t>compose,yml</a:t>
            </a:r>
            <a:r>
              <a:rPr lang="fr-CI" sz="1600" dirty="0" smtClean="0"/>
              <a:t>: pour lancer tous les images et construire tout le module monitoring</a:t>
            </a:r>
            <a:endParaRPr lang="fr-CI" sz="1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1496" y="323586"/>
            <a:ext cx="5337311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sz="2400" b="1" dirty="0" smtClean="0"/>
              <a:t>WORKFLOW DU MONITORING</a:t>
            </a:r>
            <a:endParaRPr lang="fr-CI" sz="2400" b="1" dirty="0"/>
          </a:p>
        </p:txBody>
      </p:sp>
    </p:spTree>
    <p:extLst>
      <p:ext uri="{BB962C8B-B14F-4D97-AF65-F5344CB8AC3E}">
        <p14:creationId xmlns:p14="http://schemas.microsoft.com/office/powerpoint/2010/main" val="36208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27207" y="590252"/>
            <a:ext cx="5760720" cy="2840990"/>
          </a:xfrm>
          <a:prstGeom prst="rect">
            <a:avLst/>
          </a:prstGeom>
        </p:spPr>
      </p:pic>
      <p:pic>
        <p:nvPicPr>
          <p:cNvPr id="3" name="Imag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145452" y="590252"/>
            <a:ext cx="5760720" cy="2818130"/>
          </a:xfrm>
          <a:prstGeom prst="rect">
            <a:avLst/>
          </a:prstGeom>
        </p:spPr>
      </p:pic>
      <p:pic>
        <p:nvPicPr>
          <p:cNvPr id="4" name="Image 3"/>
          <p:cNvPicPr/>
          <p:nvPr/>
        </p:nvPicPr>
        <p:blipFill>
          <a:blip r:embed="rId4"/>
          <a:stretch>
            <a:fillRect/>
          </a:stretch>
        </p:blipFill>
        <p:spPr>
          <a:xfrm>
            <a:off x="127207" y="3950474"/>
            <a:ext cx="5760720" cy="2875915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>
          <a:blip r:embed="rId5"/>
          <a:stretch>
            <a:fillRect/>
          </a:stretch>
        </p:blipFill>
        <p:spPr>
          <a:xfrm>
            <a:off x="6145452" y="4290163"/>
            <a:ext cx="6046548" cy="236256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7993" y="3642697"/>
            <a:ext cx="340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Dashboard des ressources système</a:t>
            </a:r>
            <a:endParaRPr lang="fr-FR" sz="1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6058679" y="3927678"/>
            <a:ext cx="340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Dashboard de </a:t>
            </a:r>
            <a:r>
              <a:rPr lang="fr-FR" sz="1400" b="1" dirty="0" err="1" smtClean="0"/>
              <a:t>Traefik</a:t>
            </a:r>
            <a:endParaRPr lang="fr-FR" sz="14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6068008" y="298072"/>
            <a:ext cx="4130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Dashboard de l’état des micro-services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15078" y="186105"/>
            <a:ext cx="4130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Dashboard </a:t>
            </a:r>
            <a:r>
              <a:rPr lang="fr-FR" sz="1600" b="1" dirty="0" smtClean="0"/>
              <a:t>de l’observation générale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346025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2" y="834886"/>
            <a:ext cx="7951305" cy="54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6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2823058"/>
            <a:ext cx="12092609" cy="92333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bliqueTopRight"/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fr-CI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          </a:t>
            </a:r>
            <a:r>
              <a:rPr lang="fr-CI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INTRODUCTION ET CONTEXTE</a:t>
            </a:r>
            <a:endParaRPr lang="fr-CI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61" y="668713"/>
            <a:ext cx="1392926" cy="125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495" y="437219"/>
            <a:ext cx="4686912" cy="252464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294244" y="98839"/>
            <a:ext cx="326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PROJET INFORMATIQUE</a:t>
            </a:r>
            <a:endParaRPr lang="fr-CI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3" y="3706865"/>
            <a:ext cx="3069576" cy="292089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546" y="4217506"/>
            <a:ext cx="3830381" cy="2553587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205412" y="6170615"/>
            <a:ext cx="19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 PRATIQUE</a:t>
            </a:r>
            <a:endParaRPr lang="fr-CI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9319593" y="3715660"/>
            <a:ext cx="2179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EQUIPE PROJET</a:t>
            </a:r>
            <a:endParaRPr lang="fr-CI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Flèche vers le bas 13"/>
          <p:cNvSpPr/>
          <p:nvPr/>
        </p:nvSpPr>
        <p:spPr>
          <a:xfrm rot="18968835">
            <a:off x="8338219" y="2900468"/>
            <a:ext cx="487017" cy="13362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>
              <a:solidFill>
                <a:srgbClr val="FF0000"/>
              </a:solidFill>
            </a:endParaRPr>
          </a:p>
        </p:txBody>
      </p:sp>
      <p:sp>
        <p:nvSpPr>
          <p:cNvPr id="15" name="Flèche vers le bas 14"/>
          <p:cNvSpPr/>
          <p:nvPr/>
        </p:nvSpPr>
        <p:spPr>
          <a:xfrm rot="5400000">
            <a:off x="5520269" y="4282927"/>
            <a:ext cx="487017" cy="319856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47" y="51161"/>
            <a:ext cx="2820875" cy="2587715"/>
          </a:xfrm>
          <a:prstGeom prst="rect">
            <a:avLst/>
          </a:prstGeom>
        </p:spPr>
      </p:pic>
      <p:sp>
        <p:nvSpPr>
          <p:cNvPr id="17" name="Flèche vers le bas 16"/>
          <p:cNvSpPr/>
          <p:nvPr/>
        </p:nvSpPr>
        <p:spPr>
          <a:xfrm rot="10800000">
            <a:off x="1443712" y="2491030"/>
            <a:ext cx="487017" cy="103116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</p:spTree>
    <p:extLst>
      <p:ext uri="{BB962C8B-B14F-4D97-AF65-F5344CB8AC3E}">
        <p14:creationId xmlns:p14="http://schemas.microsoft.com/office/powerpoint/2010/main" val="95726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 animBg="1"/>
      <p:bldP spid="15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43" y="1491949"/>
            <a:ext cx="10058400" cy="3343729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1540565" y="745435"/>
            <a:ext cx="834887" cy="746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sz="4000" b="1" dirty="0" smtClean="0"/>
              <a:t>1</a:t>
            </a:r>
            <a:endParaRPr lang="fr-CI" sz="40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2454965" y="934026"/>
            <a:ext cx="541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2400" b="1" dirty="0" smtClean="0"/>
              <a:t>Des outils différents</a:t>
            </a:r>
            <a:endParaRPr lang="fr-CI" sz="2400" b="1" dirty="0"/>
          </a:p>
        </p:txBody>
      </p:sp>
      <p:sp>
        <p:nvSpPr>
          <p:cNvPr id="6" name="Ellipse 5"/>
          <p:cNvSpPr/>
          <p:nvPr/>
        </p:nvSpPr>
        <p:spPr>
          <a:xfrm>
            <a:off x="1540563" y="1819039"/>
            <a:ext cx="834887" cy="746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I" sz="4000" b="1" dirty="0"/>
              <a:t>2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454963" y="2007630"/>
            <a:ext cx="541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sz="2400" b="1" dirty="0" smtClean="0"/>
              <a:t>Des objectifs différents</a:t>
            </a:r>
            <a:endParaRPr lang="fr-CI" sz="2400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52" y="11019"/>
            <a:ext cx="1750232" cy="14809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30009" y="1118692"/>
            <a:ext cx="168965" cy="5649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3493" y="1718084"/>
            <a:ext cx="1355923" cy="57909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3493" y="2434109"/>
            <a:ext cx="1355923" cy="57909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3493" y="3266583"/>
            <a:ext cx="1355923" cy="579092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8408504" y="1819039"/>
            <a:ext cx="237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b="1" dirty="0" smtClean="0"/>
              <a:t>LES CONFLITS</a:t>
            </a:r>
            <a:endParaRPr lang="fr-CI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8398566" y="2505700"/>
            <a:ext cx="237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b="1" dirty="0" smtClean="0"/>
              <a:t>LES RETARDS</a:t>
            </a:r>
            <a:endParaRPr lang="fr-CI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8273379" y="3371463"/>
            <a:ext cx="332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b="1" dirty="0" smtClean="0"/>
              <a:t>BAISSE DE LA QUALITE</a:t>
            </a:r>
            <a:endParaRPr lang="fr-CI" b="1" dirty="0"/>
          </a:p>
        </p:txBody>
      </p:sp>
    </p:spTree>
    <p:extLst>
      <p:ext uri="{BB962C8B-B14F-4D97-AF65-F5344CB8AC3E}">
        <p14:creationId xmlns:p14="http://schemas.microsoft.com/office/powerpoint/2010/main" val="239046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9" grpId="0" animBg="1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2823058"/>
            <a:ext cx="12092609" cy="92333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bliqueTopRight"/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fr-CI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          </a:t>
            </a:r>
            <a:r>
              <a:rPr lang="fr-CI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ANALYSE DE L’EXISTANT</a:t>
            </a:r>
            <a:endParaRPr lang="fr-CI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2" y="178904"/>
            <a:ext cx="1884774" cy="13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2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831412" y="432150"/>
            <a:ext cx="582646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I" dirty="0" smtClean="0"/>
              <a:t>L’ENVIRONNEMENT TECHNIQUE DU PROJET</a:t>
            </a:r>
            <a:endParaRPr lang="fr-CI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48" y="1156227"/>
            <a:ext cx="2588700" cy="145614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25" y="1367785"/>
            <a:ext cx="2370640" cy="124458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119" y="1428242"/>
            <a:ext cx="2289837" cy="140252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919" y="3200953"/>
            <a:ext cx="1620312" cy="162031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780" y="3118982"/>
            <a:ext cx="3249521" cy="152576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39" y="3132940"/>
            <a:ext cx="2165182" cy="121791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65" y="4995194"/>
            <a:ext cx="1328341" cy="112023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395" y="5151354"/>
            <a:ext cx="1718113" cy="107416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18" y="4927241"/>
            <a:ext cx="1298277" cy="12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5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995194" y="326352"/>
            <a:ext cx="247870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I" dirty="0" smtClean="0"/>
              <a:t>Structure du projet</a:t>
            </a:r>
            <a:endParaRPr lang="fr-CI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9189"/>
            <a:ext cx="869058" cy="86905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107474" y="1656518"/>
            <a:ext cx="4934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Un back-end et un front-end sur des différents dépôts git</a:t>
            </a:r>
            <a:endParaRPr lang="fr-CI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" y="2300858"/>
            <a:ext cx="869058" cy="86905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07473" y="2574923"/>
            <a:ext cx="493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Back-end en JAVA/</a:t>
            </a:r>
            <a:r>
              <a:rPr lang="fr-CI" dirty="0" err="1" smtClean="0"/>
              <a:t>Springboot</a:t>
            </a:r>
            <a:r>
              <a:rPr lang="fr-CI" dirty="0" smtClean="0"/>
              <a:t>/</a:t>
            </a:r>
            <a:r>
              <a:rPr lang="fr-CI" dirty="0" err="1" smtClean="0"/>
              <a:t>Mysql</a:t>
            </a:r>
            <a:r>
              <a:rPr lang="fr-CI" dirty="0" smtClean="0"/>
              <a:t>/ JPA</a:t>
            </a:r>
            <a:endParaRPr lang="fr-CI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" y="3008491"/>
            <a:ext cx="869058" cy="86905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145629" y="3216329"/>
            <a:ext cx="493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Front-end en </a:t>
            </a:r>
            <a:r>
              <a:rPr lang="fr-CI" dirty="0" err="1" smtClean="0"/>
              <a:t>NodeJs</a:t>
            </a:r>
            <a:endParaRPr lang="fr-CI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" y="3741523"/>
            <a:ext cx="869058" cy="869058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183414" y="4014057"/>
            <a:ext cx="493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3 branches( </a:t>
            </a:r>
            <a:r>
              <a:rPr lang="fr-CI" dirty="0" err="1" smtClean="0"/>
              <a:t>develop</a:t>
            </a:r>
            <a:r>
              <a:rPr lang="fr-CI" dirty="0" smtClean="0"/>
              <a:t>, Stage, master) par projet</a:t>
            </a:r>
            <a:endParaRPr lang="fr-CI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0" y="4456713"/>
            <a:ext cx="869058" cy="86905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183413" y="4721690"/>
            <a:ext cx="493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Une équipe par projet</a:t>
            </a:r>
            <a:endParaRPr lang="fr-CI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" y="5172701"/>
            <a:ext cx="869058" cy="869058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179634" y="5369665"/>
            <a:ext cx="493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Une équipe de test (qualification)</a:t>
            </a:r>
            <a:endParaRPr lang="fr-CI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1" y="5895448"/>
            <a:ext cx="869058" cy="869058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1183414" y="6077298"/>
            <a:ext cx="4934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L’équipe des opérationnel(admin système et réseau)</a:t>
            </a:r>
            <a:endParaRPr lang="fr-CI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46542"/>
            <a:ext cx="869058" cy="869058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1107473" y="974327"/>
            <a:ext cx="493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I" dirty="0" smtClean="0"/>
              <a:t>Un environnement SCRUM/AGILE</a:t>
            </a:r>
            <a:endParaRPr lang="fr-CI" dirty="0"/>
          </a:p>
        </p:txBody>
      </p:sp>
    </p:spTree>
    <p:extLst>
      <p:ext uri="{BB962C8B-B14F-4D97-AF65-F5344CB8AC3E}">
        <p14:creationId xmlns:p14="http://schemas.microsoft.com/office/powerpoint/2010/main" val="194866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/>
      <p:bldP spid="10" grpId="0"/>
      <p:bldP spid="12" grpId="0"/>
      <p:bldP spid="14" grpId="0"/>
      <p:bldP spid="17" grpId="0"/>
      <p:bldP spid="19" grpId="0"/>
      <p:bldP spid="21" grpId="0"/>
    </p:bldLst>
  </p:timing>
</p:sld>
</file>

<file path=ppt/theme/theme1.xml><?xml version="1.0" encoding="utf-8"?>
<a:theme xmlns:a="http://schemas.openxmlformats.org/drawingml/2006/main" name="Littérature académique 16: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71_TF03431380_TF03431380.potx" id="{3EB80C2F-3DBD-42BA-8FFE-45D13301C271}" vid="{18AA12EE-0616-4C76-8CBB-BEAD487DA71A}"/>
    </a:ext>
  </a:extLst>
</a:theme>
</file>

<file path=ppt/theme/theme2.xml><?xml version="1.0" encoding="utf-8"?>
<a:theme xmlns:a="http://schemas.openxmlformats.org/drawingml/2006/main" name="Thème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4873beb7-5857-4685-be1f-d57550cc96cc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académique avec rayures et ruban (grand écran)</Template>
  <TotalTime>0</TotalTime>
  <Words>2664</Words>
  <Application>Microsoft Office PowerPoint</Application>
  <PresentationFormat>Grand écran</PresentationFormat>
  <Paragraphs>367</Paragraphs>
  <Slides>33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0" baseType="lpstr">
      <vt:lpstr>Arial</vt:lpstr>
      <vt:lpstr>Arial Rounded MT Bold</vt:lpstr>
      <vt:lpstr>Bahnschrift</vt:lpstr>
      <vt:lpstr>Euphemia</vt:lpstr>
      <vt:lpstr>Plantagenet Cherokee</vt:lpstr>
      <vt:lpstr>Wingdings</vt:lpstr>
      <vt:lpstr>Littérature académique 16:9</vt:lpstr>
      <vt:lpstr>CULTURE DEVOPS: FACTEUR D’EFFICACITE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2024-09-11T20:55:30Z</dcterms:created>
  <dcterms:modified xsi:type="dcterms:W3CDTF">2024-09-16T07:20:35Z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